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82"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70" r:id="rId8"/>
    <p:sldId id="264"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91"/>
    <p:restoredTop sz="94694"/>
  </p:normalViewPr>
  <p:slideViewPr>
    <p:cSldViewPr snapToGrid="0" snapToObjects="1">
      <p:cViewPr varScale="1">
        <p:scale>
          <a:sx n="121" d="100"/>
          <a:sy n="121" d="100"/>
        </p:scale>
        <p:origin x="154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127446-9438-4040-AEDC-E0D8B393C106}" type="datetime1">
              <a:rPr lang="en-US" smtClean="0"/>
              <a:t>1/14/20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93C99B-DE7B-F041-8D01-051F943A4CB7}" type="slidenum">
              <a:rPr lang="en-US" smtClean="0"/>
              <a:t>‹#›</a:t>
            </a:fld>
            <a:endParaRPr lang="en-US"/>
          </a:p>
        </p:txBody>
      </p:sp>
    </p:spTree>
    <p:extLst>
      <p:ext uri="{BB962C8B-B14F-4D97-AF65-F5344CB8AC3E}">
        <p14:creationId xmlns:p14="http://schemas.microsoft.com/office/powerpoint/2010/main" val="3268158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D5ED8-11A2-0649-8775-2C5B98E29900}" type="datetime1">
              <a:rPr lang="en-US" smtClean="0"/>
              <a:t>1/14/20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952B03-6ED7-7849-A756-A93ED37530C0}" type="slidenum">
              <a:rPr lang="en-US" smtClean="0"/>
              <a:t>‹#›</a:t>
            </a:fld>
            <a:endParaRPr lang="en-US"/>
          </a:p>
        </p:txBody>
      </p:sp>
    </p:spTree>
    <p:extLst>
      <p:ext uri="{BB962C8B-B14F-4D97-AF65-F5344CB8AC3E}">
        <p14:creationId xmlns:p14="http://schemas.microsoft.com/office/powerpoint/2010/main" val="13905342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952B03-6ED7-7849-A756-A93ED37530C0}" type="slidenum">
              <a:rPr lang="en-US" smtClean="0"/>
              <a:t>1</a:t>
            </a:fld>
            <a:endParaRPr lang="en-US"/>
          </a:p>
        </p:txBody>
      </p:sp>
    </p:spTree>
    <p:extLst>
      <p:ext uri="{BB962C8B-B14F-4D97-AF65-F5344CB8AC3E}">
        <p14:creationId xmlns:p14="http://schemas.microsoft.com/office/powerpoint/2010/main" val="20293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952B03-6ED7-7849-A756-A93ED37530C0}" type="slidenum">
              <a:rPr lang="en-US" smtClean="0"/>
              <a:t>6</a:t>
            </a:fld>
            <a:endParaRPr lang="en-US"/>
          </a:p>
        </p:txBody>
      </p:sp>
    </p:spTree>
    <p:extLst>
      <p:ext uri="{BB962C8B-B14F-4D97-AF65-F5344CB8AC3E}">
        <p14:creationId xmlns:p14="http://schemas.microsoft.com/office/powerpoint/2010/main" val="263772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DF8A3A-7FAE-B241-A3C7-6639632C5639}"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DF6A7-36DB-294D-A0FC-AB0241A087F1}" type="slidenum">
              <a:rPr lang="en-US" smtClean="0"/>
              <a:t>‹#›</a:t>
            </a:fld>
            <a:endParaRPr lang="en-US"/>
          </a:p>
        </p:txBody>
      </p:sp>
    </p:spTree>
    <p:extLst>
      <p:ext uri="{BB962C8B-B14F-4D97-AF65-F5344CB8AC3E}">
        <p14:creationId xmlns:p14="http://schemas.microsoft.com/office/powerpoint/2010/main" val="156099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87988-662F-A84C-A398-2CC49C1B4D4D}" type="datetime1">
              <a:rPr lang="en-US" smtClean="0"/>
              <a:t>1/14/20</a:t>
            </a:fld>
            <a:endParaRPr lang="en-US"/>
          </a:p>
        </p:txBody>
      </p:sp>
      <p:sp>
        <p:nvSpPr>
          <p:cNvPr id="5" name="Footer Placeholder 4"/>
          <p:cNvSpPr>
            <a:spLocks noGrp="1"/>
          </p:cNvSpPr>
          <p:nvPr>
            <p:ph type="ftr" sz="quarter" idx="11"/>
          </p:nvPr>
        </p:nvSpPr>
        <p:spPr/>
        <p:txBody>
          <a:bodyPr/>
          <a:lstStyle/>
          <a:p>
            <a:r>
              <a:rPr lang="en-US"/>
              <a:t>Source: IFAB Laws of the Game. Compiled by Hayden Smith - Branch Coach MWFRA</a:t>
            </a:r>
          </a:p>
        </p:txBody>
      </p:sp>
      <p:sp>
        <p:nvSpPr>
          <p:cNvPr id="6" name="Slide Number Placeholder 5"/>
          <p:cNvSpPr>
            <a:spLocks noGrp="1"/>
          </p:cNvSpPr>
          <p:nvPr>
            <p:ph type="sldNum" sz="quarter" idx="12"/>
          </p:nvPr>
        </p:nvSpPr>
        <p:spPr/>
        <p:txBody>
          <a:bodyPr/>
          <a:lstStyle/>
          <a:p>
            <a:fld id="{C9AC260C-A654-1C4E-A6E5-12511FE41EE8}" type="slidenum">
              <a:rPr lang="en-US" smtClean="0"/>
              <a:t>‹#›</a:t>
            </a:fld>
            <a:endParaRPr lang="en-US"/>
          </a:p>
        </p:txBody>
      </p:sp>
    </p:spTree>
    <p:extLst>
      <p:ext uri="{BB962C8B-B14F-4D97-AF65-F5344CB8AC3E}">
        <p14:creationId xmlns:p14="http://schemas.microsoft.com/office/powerpoint/2010/main" val="234081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1D2E1-D8CA-214A-9189-1F43C6DA2ECF}" type="datetime1">
              <a:rPr lang="en-US" smtClean="0"/>
              <a:t>1/14/20</a:t>
            </a:fld>
            <a:endParaRPr lang="en-US"/>
          </a:p>
        </p:txBody>
      </p:sp>
      <p:sp>
        <p:nvSpPr>
          <p:cNvPr id="5" name="Footer Placeholder 4"/>
          <p:cNvSpPr>
            <a:spLocks noGrp="1"/>
          </p:cNvSpPr>
          <p:nvPr>
            <p:ph type="ftr" sz="quarter" idx="11"/>
          </p:nvPr>
        </p:nvSpPr>
        <p:spPr/>
        <p:txBody>
          <a:bodyPr/>
          <a:lstStyle/>
          <a:p>
            <a:r>
              <a:rPr lang="en-US"/>
              <a:t>Source: IFAB Laws of the Game. Compiled by Hayden Smith - Branch Coach MWFRA</a:t>
            </a:r>
          </a:p>
        </p:txBody>
      </p:sp>
      <p:sp>
        <p:nvSpPr>
          <p:cNvPr id="6" name="Slide Number Placeholder 5"/>
          <p:cNvSpPr>
            <a:spLocks noGrp="1"/>
          </p:cNvSpPr>
          <p:nvPr>
            <p:ph type="sldNum" sz="quarter" idx="12"/>
          </p:nvPr>
        </p:nvSpPr>
        <p:spPr/>
        <p:txBody>
          <a:bodyPr/>
          <a:lstStyle/>
          <a:p>
            <a:fld id="{C9AC260C-A654-1C4E-A6E5-12511FE41EE8}" type="slidenum">
              <a:rPr lang="en-US" smtClean="0"/>
              <a:t>‹#›</a:t>
            </a:fld>
            <a:endParaRPr lang="en-US"/>
          </a:p>
        </p:txBody>
      </p:sp>
    </p:spTree>
    <p:extLst>
      <p:ext uri="{BB962C8B-B14F-4D97-AF65-F5344CB8AC3E}">
        <p14:creationId xmlns:p14="http://schemas.microsoft.com/office/powerpoint/2010/main" val="235096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70E5D9-D51F-7746-9E2B-1D75F81B1241}" type="datetime1">
              <a:rPr lang="en-US" smtClean="0"/>
              <a:t>1/14/20</a:t>
            </a:fld>
            <a:endParaRPr lang="en-US"/>
          </a:p>
        </p:txBody>
      </p:sp>
      <p:sp>
        <p:nvSpPr>
          <p:cNvPr id="5" name="Footer Placeholder 4"/>
          <p:cNvSpPr>
            <a:spLocks noGrp="1"/>
          </p:cNvSpPr>
          <p:nvPr>
            <p:ph type="ftr" sz="quarter" idx="11"/>
          </p:nvPr>
        </p:nvSpPr>
        <p:spPr/>
        <p:txBody>
          <a:bodyPr/>
          <a:lstStyle/>
          <a:p>
            <a:r>
              <a:rPr lang="en-US"/>
              <a:t>Source: IFAB Laws of the Game. Compiled by Hayden Smith - Branch Coach MWFRA</a:t>
            </a:r>
          </a:p>
        </p:txBody>
      </p:sp>
      <p:sp>
        <p:nvSpPr>
          <p:cNvPr id="6" name="Slide Number Placeholder 5"/>
          <p:cNvSpPr>
            <a:spLocks noGrp="1"/>
          </p:cNvSpPr>
          <p:nvPr>
            <p:ph type="sldNum" sz="quarter" idx="12"/>
          </p:nvPr>
        </p:nvSpPr>
        <p:spPr/>
        <p:txBody>
          <a:bodyPr/>
          <a:lstStyle/>
          <a:p>
            <a:fld id="{C9AC260C-A654-1C4E-A6E5-12511FE41EE8}" type="slidenum">
              <a:rPr lang="en-US" smtClean="0"/>
              <a:t>‹#›</a:t>
            </a:fld>
            <a:endParaRPr lang="en-US"/>
          </a:p>
        </p:txBody>
      </p:sp>
    </p:spTree>
    <p:extLst>
      <p:ext uri="{BB962C8B-B14F-4D97-AF65-F5344CB8AC3E}">
        <p14:creationId xmlns:p14="http://schemas.microsoft.com/office/powerpoint/2010/main" val="407997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DF8A3A-7FAE-B241-A3C7-6639632C5639}"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DF6A7-36DB-294D-A0FC-AB0241A087F1}" type="slidenum">
              <a:rPr lang="en-US" smtClean="0"/>
              <a:t>‹#›</a:t>
            </a:fld>
            <a:endParaRPr lang="en-US"/>
          </a:p>
        </p:txBody>
      </p:sp>
    </p:spTree>
    <p:extLst>
      <p:ext uri="{BB962C8B-B14F-4D97-AF65-F5344CB8AC3E}">
        <p14:creationId xmlns:p14="http://schemas.microsoft.com/office/powerpoint/2010/main" val="332752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FB7BF9-074B-344D-A0B1-B7015E6490DE}" type="datetime1">
              <a:rPr lang="en-US" smtClean="0"/>
              <a:t>1/14/20</a:t>
            </a:fld>
            <a:endParaRPr lang="en-US"/>
          </a:p>
        </p:txBody>
      </p:sp>
      <p:sp>
        <p:nvSpPr>
          <p:cNvPr id="6" name="Footer Placeholder 5"/>
          <p:cNvSpPr>
            <a:spLocks noGrp="1"/>
          </p:cNvSpPr>
          <p:nvPr>
            <p:ph type="ftr" sz="quarter" idx="11"/>
          </p:nvPr>
        </p:nvSpPr>
        <p:spPr/>
        <p:txBody>
          <a:bodyPr/>
          <a:lstStyle/>
          <a:p>
            <a:r>
              <a:rPr lang="en-US"/>
              <a:t>Source: IFAB Laws of the Game. Compiled by Hayden Smith - Branch Coach MWFRA</a:t>
            </a:r>
          </a:p>
        </p:txBody>
      </p:sp>
      <p:sp>
        <p:nvSpPr>
          <p:cNvPr id="7" name="Slide Number Placeholder 6"/>
          <p:cNvSpPr>
            <a:spLocks noGrp="1"/>
          </p:cNvSpPr>
          <p:nvPr>
            <p:ph type="sldNum" sz="quarter" idx="12"/>
          </p:nvPr>
        </p:nvSpPr>
        <p:spPr/>
        <p:txBody>
          <a:bodyPr/>
          <a:lstStyle/>
          <a:p>
            <a:fld id="{C9AC260C-A654-1C4E-A6E5-12511FE41EE8}" type="slidenum">
              <a:rPr lang="en-US" smtClean="0"/>
              <a:t>‹#›</a:t>
            </a:fld>
            <a:endParaRPr lang="en-US"/>
          </a:p>
        </p:txBody>
      </p:sp>
    </p:spTree>
    <p:extLst>
      <p:ext uri="{BB962C8B-B14F-4D97-AF65-F5344CB8AC3E}">
        <p14:creationId xmlns:p14="http://schemas.microsoft.com/office/powerpoint/2010/main" val="32358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563A1C-353A-4F4C-AFDE-56B811C2EFAF}" type="datetime1">
              <a:rPr lang="en-US" smtClean="0"/>
              <a:t>1/14/20</a:t>
            </a:fld>
            <a:endParaRPr lang="en-US"/>
          </a:p>
        </p:txBody>
      </p:sp>
      <p:sp>
        <p:nvSpPr>
          <p:cNvPr id="8" name="Footer Placeholder 7"/>
          <p:cNvSpPr>
            <a:spLocks noGrp="1"/>
          </p:cNvSpPr>
          <p:nvPr>
            <p:ph type="ftr" sz="quarter" idx="11"/>
          </p:nvPr>
        </p:nvSpPr>
        <p:spPr/>
        <p:txBody>
          <a:bodyPr/>
          <a:lstStyle/>
          <a:p>
            <a:r>
              <a:rPr lang="en-US"/>
              <a:t>Source: IFAB Laws of the Game. Compiled by Hayden Smith - Branch Coach MWFRA</a:t>
            </a:r>
          </a:p>
        </p:txBody>
      </p:sp>
      <p:sp>
        <p:nvSpPr>
          <p:cNvPr id="9" name="Slide Number Placeholder 8"/>
          <p:cNvSpPr>
            <a:spLocks noGrp="1"/>
          </p:cNvSpPr>
          <p:nvPr>
            <p:ph type="sldNum" sz="quarter" idx="12"/>
          </p:nvPr>
        </p:nvSpPr>
        <p:spPr/>
        <p:txBody>
          <a:bodyPr/>
          <a:lstStyle/>
          <a:p>
            <a:fld id="{C9AC260C-A654-1C4E-A6E5-12511FE41EE8}" type="slidenum">
              <a:rPr lang="en-US" smtClean="0"/>
              <a:t>‹#›</a:t>
            </a:fld>
            <a:endParaRPr lang="en-US"/>
          </a:p>
        </p:txBody>
      </p:sp>
    </p:spTree>
    <p:extLst>
      <p:ext uri="{BB962C8B-B14F-4D97-AF65-F5344CB8AC3E}">
        <p14:creationId xmlns:p14="http://schemas.microsoft.com/office/powerpoint/2010/main" val="410105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B916E7-CEDC-CA48-8861-55F786BC66E4}" type="datetime1">
              <a:rPr lang="en-US" smtClean="0"/>
              <a:t>1/14/20</a:t>
            </a:fld>
            <a:endParaRPr lang="en-US"/>
          </a:p>
        </p:txBody>
      </p:sp>
      <p:sp>
        <p:nvSpPr>
          <p:cNvPr id="4" name="Footer Placeholder 3"/>
          <p:cNvSpPr>
            <a:spLocks noGrp="1"/>
          </p:cNvSpPr>
          <p:nvPr>
            <p:ph type="ftr" sz="quarter" idx="11"/>
          </p:nvPr>
        </p:nvSpPr>
        <p:spPr/>
        <p:txBody>
          <a:bodyPr/>
          <a:lstStyle/>
          <a:p>
            <a:r>
              <a:rPr lang="en-US"/>
              <a:t>Source: IFAB Laws of the Game. Compiled by Hayden Smith - Branch Coach MWFRA</a:t>
            </a:r>
          </a:p>
        </p:txBody>
      </p:sp>
      <p:sp>
        <p:nvSpPr>
          <p:cNvPr id="5" name="Slide Number Placeholder 4"/>
          <p:cNvSpPr>
            <a:spLocks noGrp="1"/>
          </p:cNvSpPr>
          <p:nvPr>
            <p:ph type="sldNum" sz="quarter" idx="12"/>
          </p:nvPr>
        </p:nvSpPr>
        <p:spPr/>
        <p:txBody>
          <a:bodyPr/>
          <a:lstStyle/>
          <a:p>
            <a:fld id="{C9AC260C-A654-1C4E-A6E5-12511FE41EE8}" type="slidenum">
              <a:rPr lang="en-US" smtClean="0"/>
              <a:t>‹#›</a:t>
            </a:fld>
            <a:endParaRPr lang="en-US"/>
          </a:p>
        </p:txBody>
      </p:sp>
    </p:spTree>
    <p:extLst>
      <p:ext uri="{BB962C8B-B14F-4D97-AF65-F5344CB8AC3E}">
        <p14:creationId xmlns:p14="http://schemas.microsoft.com/office/powerpoint/2010/main" val="117371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0B090-6A26-EB46-BA02-D0193BD9E6EB}" type="datetime1">
              <a:rPr lang="en-US" smtClean="0"/>
              <a:t>1/14/20</a:t>
            </a:fld>
            <a:endParaRPr lang="en-US"/>
          </a:p>
        </p:txBody>
      </p:sp>
      <p:sp>
        <p:nvSpPr>
          <p:cNvPr id="3" name="Footer Placeholder 2"/>
          <p:cNvSpPr>
            <a:spLocks noGrp="1"/>
          </p:cNvSpPr>
          <p:nvPr>
            <p:ph type="ftr" sz="quarter" idx="11"/>
          </p:nvPr>
        </p:nvSpPr>
        <p:spPr/>
        <p:txBody>
          <a:bodyPr/>
          <a:lstStyle/>
          <a:p>
            <a:r>
              <a:rPr lang="en-US"/>
              <a:t>Source: IFAB Laws of the Game. Compiled by Hayden Smith - Branch Coach MWFRA</a:t>
            </a:r>
          </a:p>
        </p:txBody>
      </p:sp>
      <p:sp>
        <p:nvSpPr>
          <p:cNvPr id="4" name="Slide Number Placeholder 3"/>
          <p:cNvSpPr>
            <a:spLocks noGrp="1"/>
          </p:cNvSpPr>
          <p:nvPr>
            <p:ph type="sldNum" sz="quarter" idx="12"/>
          </p:nvPr>
        </p:nvSpPr>
        <p:spPr/>
        <p:txBody>
          <a:bodyPr/>
          <a:lstStyle/>
          <a:p>
            <a:fld id="{C9AC260C-A654-1C4E-A6E5-12511FE41EE8}" type="slidenum">
              <a:rPr lang="en-US" smtClean="0"/>
              <a:t>‹#›</a:t>
            </a:fld>
            <a:endParaRPr lang="en-US"/>
          </a:p>
        </p:txBody>
      </p:sp>
    </p:spTree>
    <p:extLst>
      <p:ext uri="{BB962C8B-B14F-4D97-AF65-F5344CB8AC3E}">
        <p14:creationId xmlns:p14="http://schemas.microsoft.com/office/powerpoint/2010/main" val="327075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694966-DA22-A44A-83B7-49972B84CAE8}" type="datetime1">
              <a:rPr lang="en-US" smtClean="0"/>
              <a:t>1/14/20</a:t>
            </a:fld>
            <a:endParaRPr lang="en-US"/>
          </a:p>
        </p:txBody>
      </p:sp>
      <p:sp>
        <p:nvSpPr>
          <p:cNvPr id="6" name="Footer Placeholder 5"/>
          <p:cNvSpPr>
            <a:spLocks noGrp="1"/>
          </p:cNvSpPr>
          <p:nvPr>
            <p:ph type="ftr" sz="quarter" idx="11"/>
          </p:nvPr>
        </p:nvSpPr>
        <p:spPr/>
        <p:txBody>
          <a:bodyPr/>
          <a:lstStyle/>
          <a:p>
            <a:r>
              <a:rPr lang="en-US"/>
              <a:t>Source: IFAB Laws of the Game. Compiled by Hayden Smith - Branch Coach MWFRA</a:t>
            </a:r>
          </a:p>
        </p:txBody>
      </p:sp>
      <p:sp>
        <p:nvSpPr>
          <p:cNvPr id="7" name="Slide Number Placeholder 6"/>
          <p:cNvSpPr>
            <a:spLocks noGrp="1"/>
          </p:cNvSpPr>
          <p:nvPr>
            <p:ph type="sldNum" sz="quarter" idx="12"/>
          </p:nvPr>
        </p:nvSpPr>
        <p:spPr/>
        <p:txBody>
          <a:bodyPr/>
          <a:lstStyle/>
          <a:p>
            <a:fld id="{C9AC260C-A654-1C4E-A6E5-12511FE41EE8}" type="slidenum">
              <a:rPr lang="en-US" smtClean="0"/>
              <a:t>‹#›</a:t>
            </a:fld>
            <a:endParaRPr lang="en-US"/>
          </a:p>
        </p:txBody>
      </p:sp>
    </p:spTree>
    <p:extLst>
      <p:ext uri="{BB962C8B-B14F-4D97-AF65-F5344CB8AC3E}">
        <p14:creationId xmlns:p14="http://schemas.microsoft.com/office/powerpoint/2010/main" val="259168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71B63-2E34-6841-AB3C-3027626FBF41}" type="datetime1">
              <a:rPr lang="en-US" smtClean="0"/>
              <a:t>1/14/20</a:t>
            </a:fld>
            <a:endParaRPr lang="en-US"/>
          </a:p>
        </p:txBody>
      </p:sp>
      <p:sp>
        <p:nvSpPr>
          <p:cNvPr id="6" name="Footer Placeholder 5"/>
          <p:cNvSpPr>
            <a:spLocks noGrp="1"/>
          </p:cNvSpPr>
          <p:nvPr>
            <p:ph type="ftr" sz="quarter" idx="11"/>
          </p:nvPr>
        </p:nvSpPr>
        <p:spPr/>
        <p:txBody>
          <a:bodyPr/>
          <a:lstStyle/>
          <a:p>
            <a:r>
              <a:rPr lang="en-US"/>
              <a:t>Source: IFAB Laws of the Game. Compiled by Hayden Smith - Branch Coach MWFRA</a:t>
            </a:r>
          </a:p>
        </p:txBody>
      </p:sp>
      <p:sp>
        <p:nvSpPr>
          <p:cNvPr id="7" name="Slide Number Placeholder 6"/>
          <p:cNvSpPr>
            <a:spLocks noGrp="1"/>
          </p:cNvSpPr>
          <p:nvPr>
            <p:ph type="sldNum" sz="quarter" idx="12"/>
          </p:nvPr>
        </p:nvSpPr>
        <p:spPr/>
        <p:txBody>
          <a:bodyPr/>
          <a:lstStyle/>
          <a:p>
            <a:fld id="{C9AC260C-A654-1C4E-A6E5-12511FE41EE8}" type="slidenum">
              <a:rPr lang="en-US" smtClean="0"/>
              <a:t>‹#›</a:t>
            </a:fld>
            <a:endParaRPr lang="en-US"/>
          </a:p>
        </p:txBody>
      </p:sp>
    </p:spTree>
    <p:extLst>
      <p:ext uri="{BB962C8B-B14F-4D97-AF65-F5344CB8AC3E}">
        <p14:creationId xmlns:p14="http://schemas.microsoft.com/office/powerpoint/2010/main" val="125766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B1CEB-4ABE-F74D-8BC7-6CD4C072C05E}" type="datetime1">
              <a:rPr lang="en-US" smtClean="0"/>
              <a:t>1/14/20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Source: IFAB Laws of the Game. Compiled by Hayden Smith - Branch Coach MWFRA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C260C-A654-1C4E-A6E5-12511FE41EE8}" type="slidenum">
              <a:rPr lang="en-US" smtClean="0"/>
              <a:t>‹#›</a:t>
            </a:fld>
            <a:endParaRPr lang="en-US"/>
          </a:p>
        </p:txBody>
      </p:sp>
    </p:spTree>
    <p:extLst>
      <p:ext uri="{BB962C8B-B14F-4D97-AF65-F5344CB8AC3E}">
        <p14:creationId xmlns:p14="http://schemas.microsoft.com/office/powerpoint/2010/main" val="571858359"/>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ranchcoach@mwfra.org.au"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WFRA_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363" y="359654"/>
            <a:ext cx="1573266" cy="1659947"/>
          </a:xfrm>
          <a:prstGeom prst="rect">
            <a:avLst/>
          </a:prstGeom>
        </p:spPr>
      </p:pic>
      <p:sp>
        <p:nvSpPr>
          <p:cNvPr id="8" name="TextBox 7"/>
          <p:cNvSpPr txBox="1"/>
          <p:nvPr/>
        </p:nvSpPr>
        <p:spPr>
          <a:xfrm>
            <a:off x="398238" y="3044279"/>
            <a:ext cx="8515685" cy="769441"/>
          </a:xfrm>
          <a:prstGeom prst="rect">
            <a:avLst/>
          </a:prstGeom>
          <a:noFill/>
        </p:spPr>
        <p:txBody>
          <a:bodyPr wrap="square" rtlCol="0">
            <a:spAutoFit/>
          </a:bodyPr>
          <a:lstStyle/>
          <a:p>
            <a:pPr algn="ctr"/>
            <a:r>
              <a:rPr lang="en-US" sz="4400" b="1" dirty="0">
                <a:latin typeface="Candara"/>
                <a:cs typeface="Candara"/>
              </a:rPr>
              <a:t>Laws of the Game Changes 2020</a:t>
            </a:r>
          </a:p>
        </p:txBody>
      </p:sp>
      <p:sp>
        <p:nvSpPr>
          <p:cNvPr id="5" name="TextBox 4">
            <a:extLst>
              <a:ext uri="{FF2B5EF4-FFF2-40B4-BE49-F238E27FC236}">
                <a16:creationId xmlns:a16="http://schemas.microsoft.com/office/drawing/2014/main" id="{575F109F-613C-1A4A-9810-BA285442CBA2}"/>
              </a:ext>
            </a:extLst>
          </p:cNvPr>
          <p:cNvSpPr txBox="1"/>
          <p:nvPr/>
        </p:nvSpPr>
        <p:spPr>
          <a:xfrm>
            <a:off x="314153" y="2019601"/>
            <a:ext cx="8515685" cy="461665"/>
          </a:xfrm>
          <a:prstGeom prst="rect">
            <a:avLst/>
          </a:prstGeom>
          <a:noFill/>
        </p:spPr>
        <p:txBody>
          <a:bodyPr wrap="square" rtlCol="0">
            <a:spAutoFit/>
          </a:bodyPr>
          <a:lstStyle/>
          <a:p>
            <a:pPr algn="ctr"/>
            <a:r>
              <a:rPr lang="en-US" sz="2400" b="1" dirty="0">
                <a:latin typeface="Candara"/>
                <a:cs typeface="Candara"/>
              </a:rPr>
              <a:t>Manly </a:t>
            </a:r>
            <a:r>
              <a:rPr lang="en-US" sz="2400" b="1" dirty="0" err="1">
                <a:latin typeface="Candara"/>
                <a:cs typeface="Candara"/>
              </a:rPr>
              <a:t>Warringah</a:t>
            </a:r>
            <a:r>
              <a:rPr lang="en-US" sz="2400" b="1" dirty="0">
                <a:latin typeface="Candara"/>
                <a:cs typeface="Candara"/>
              </a:rPr>
              <a:t> Football Referees Association</a:t>
            </a:r>
          </a:p>
        </p:txBody>
      </p:sp>
      <p:sp>
        <p:nvSpPr>
          <p:cNvPr id="6" name="TextBox 5">
            <a:extLst>
              <a:ext uri="{FF2B5EF4-FFF2-40B4-BE49-F238E27FC236}">
                <a16:creationId xmlns:a16="http://schemas.microsoft.com/office/drawing/2014/main" id="{0D0FA456-AF31-F04B-AF33-11D2D920BAA1}"/>
              </a:ext>
            </a:extLst>
          </p:cNvPr>
          <p:cNvSpPr txBox="1"/>
          <p:nvPr/>
        </p:nvSpPr>
        <p:spPr>
          <a:xfrm>
            <a:off x="314153" y="4501116"/>
            <a:ext cx="8515685" cy="646331"/>
          </a:xfrm>
          <a:prstGeom prst="rect">
            <a:avLst/>
          </a:prstGeom>
          <a:noFill/>
        </p:spPr>
        <p:txBody>
          <a:bodyPr wrap="square" rtlCol="0">
            <a:spAutoFit/>
          </a:bodyPr>
          <a:lstStyle/>
          <a:p>
            <a:pPr algn="ctr"/>
            <a:r>
              <a:rPr lang="en-US" dirty="0">
                <a:latin typeface="Candara"/>
                <a:cs typeface="Candara"/>
              </a:rPr>
              <a:t>Prepared by Hayden Smith</a:t>
            </a:r>
          </a:p>
          <a:p>
            <a:pPr algn="ctr"/>
            <a:r>
              <a:rPr lang="en-US" dirty="0">
                <a:latin typeface="Candara"/>
                <a:cs typeface="Candara"/>
              </a:rPr>
              <a:t>MWFRA Branch Coach</a:t>
            </a:r>
          </a:p>
        </p:txBody>
      </p:sp>
    </p:spTree>
    <p:extLst>
      <p:ext uri="{BB962C8B-B14F-4D97-AF65-F5344CB8AC3E}">
        <p14:creationId xmlns:p14="http://schemas.microsoft.com/office/powerpoint/2010/main" val="75522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62288" cy="1143000"/>
          </a:xfrm>
          <a:solidFill>
            <a:schemeClr val="accent1"/>
          </a:solidFill>
        </p:spPr>
        <p:txBody>
          <a:bodyPr>
            <a:normAutofit/>
          </a:bodyPr>
          <a:lstStyle/>
          <a:p>
            <a:pPr marL="450850" algn="l"/>
            <a:r>
              <a:rPr lang="en-US" sz="2400" b="1" dirty="0">
                <a:solidFill>
                  <a:srgbClr val="FFFFFF"/>
                </a:solidFill>
                <a:latin typeface="Candara"/>
                <a:cs typeface="Candara"/>
              </a:rPr>
              <a:t>Substitutes</a:t>
            </a:r>
            <a:br>
              <a:rPr lang="en-US" sz="2400" b="1" dirty="0">
                <a:solidFill>
                  <a:srgbClr val="FFFFFF"/>
                </a:solidFill>
                <a:latin typeface="Candara"/>
                <a:cs typeface="Candara"/>
              </a:rPr>
            </a:br>
            <a:r>
              <a:rPr lang="en-US" sz="2400" b="1" dirty="0">
                <a:solidFill>
                  <a:srgbClr val="FFFFFF"/>
                </a:solidFill>
                <a:latin typeface="Candara"/>
                <a:cs typeface="Candara"/>
              </a:rPr>
              <a:t>Law 3</a:t>
            </a:r>
          </a:p>
        </p:txBody>
      </p:sp>
      <p:pic>
        <p:nvPicPr>
          <p:cNvPr id="5" name="Picture 4" descr="MWFRA_Logo.pdf"/>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914106" y="-124489"/>
            <a:ext cx="1248182" cy="1316952"/>
          </a:xfrm>
          <a:prstGeom prst="rect">
            <a:avLst/>
          </a:prstGeom>
        </p:spPr>
      </p:pic>
      <p:sp>
        <p:nvSpPr>
          <p:cNvPr id="7" name="TextBox 6"/>
          <p:cNvSpPr txBox="1"/>
          <p:nvPr/>
        </p:nvSpPr>
        <p:spPr>
          <a:xfrm>
            <a:off x="0" y="1143000"/>
            <a:ext cx="9162288" cy="400110"/>
          </a:xfrm>
          <a:prstGeom prst="rect">
            <a:avLst/>
          </a:prstGeom>
          <a:solidFill>
            <a:schemeClr val="tx1"/>
          </a:solidFill>
        </p:spPr>
        <p:txBody>
          <a:bodyPr wrap="square" rtlCol="0">
            <a:spAutoFit/>
          </a:bodyPr>
          <a:lstStyle/>
          <a:p>
            <a:pPr marL="450850"/>
            <a:r>
              <a:rPr lang="en-US" sz="2000" b="1" dirty="0">
                <a:solidFill>
                  <a:srgbClr val="FFFFFF"/>
                </a:solidFill>
                <a:latin typeface="Candara"/>
                <a:cs typeface="Candara"/>
              </a:rPr>
              <a:t>Changes</a:t>
            </a:r>
          </a:p>
        </p:txBody>
      </p:sp>
      <p:sp>
        <p:nvSpPr>
          <p:cNvPr id="3" name="TextBox 2"/>
          <p:cNvSpPr txBox="1"/>
          <p:nvPr/>
        </p:nvSpPr>
        <p:spPr>
          <a:xfrm>
            <a:off x="0" y="1543110"/>
            <a:ext cx="9162288" cy="923330"/>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A player who is being substituted must leave the field by the nearest point on the touchline/goal line (unless the referee indicates the player can leave quickly/ immediately at the halfway line or a different point because of safety, injury etc.) </a:t>
            </a:r>
          </a:p>
        </p:txBody>
      </p:sp>
      <p:sp>
        <p:nvSpPr>
          <p:cNvPr id="8" name="TextBox 7"/>
          <p:cNvSpPr txBox="1"/>
          <p:nvPr/>
        </p:nvSpPr>
        <p:spPr>
          <a:xfrm>
            <a:off x="-4920" y="2466440"/>
            <a:ext cx="9162288" cy="400110"/>
          </a:xfrm>
          <a:prstGeom prst="rect">
            <a:avLst/>
          </a:prstGeom>
          <a:solidFill>
            <a:schemeClr val="bg1">
              <a:lumMod val="50000"/>
            </a:schemeClr>
          </a:solidFill>
        </p:spPr>
        <p:txBody>
          <a:bodyPr wrap="square" rtlCol="0">
            <a:spAutoFit/>
          </a:bodyPr>
          <a:lstStyle/>
          <a:p>
            <a:pPr marL="450850"/>
            <a:r>
              <a:rPr lang="en-US" sz="2000" b="1" dirty="0">
                <a:solidFill>
                  <a:srgbClr val="FFFFFF"/>
                </a:solidFill>
                <a:latin typeface="Candara"/>
                <a:cs typeface="Candara"/>
              </a:rPr>
              <a:t>Explanation</a:t>
            </a:r>
          </a:p>
        </p:txBody>
      </p:sp>
      <p:sp>
        <p:nvSpPr>
          <p:cNvPr id="9" name="TextBox 8"/>
          <p:cNvSpPr txBox="1"/>
          <p:nvPr/>
        </p:nvSpPr>
        <p:spPr>
          <a:xfrm>
            <a:off x="-4920" y="2866550"/>
            <a:ext cx="9162288" cy="646331"/>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Substitutes must now leave the field at the nearest point to avoid time wasting. They must go immediately to the technical area after leaving the field</a:t>
            </a:r>
          </a:p>
        </p:txBody>
      </p:sp>
      <p:sp>
        <p:nvSpPr>
          <p:cNvPr id="10" name="Footer Placeholder 3">
            <a:extLst>
              <a:ext uri="{FF2B5EF4-FFF2-40B4-BE49-F238E27FC236}">
                <a16:creationId xmlns:a16="http://schemas.microsoft.com/office/drawing/2014/main" id="{16AE2B72-E6C6-174D-B64C-3AB46CE24013}"/>
              </a:ext>
            </a:extLst>
          </p:cNvPr>
          <p:cNvSpPr>
            <a:spLocks noGrp="1"/>
          </p:cNvSpPr>
          <p:nvPr>
            <p:ph type="ftr" sz="quarter" idx="11"/>
          </p:nvPr>
        </p:nvSpPr>
        <p:spPr>
          <a:xfrm>
            <a:off x="6248400" y="6492875"/>
            <a:ext cx="2895600" cy="365125"/>
          </a:xfrm>
        </p:spPr>
        <p:txBody>
          <a:bodyPr/>
          <a:lstStyle/>
          <a:p>
            <a:r>
              <a:rPr lang="en-US" dirty="0">
                <a:solidFill>
                  <a:schemeClr val="bg1"/>
                </a:solidFill>
              </a:rPr>
              <a:t>Source: IFAB Laws of the Game</a:t>
            </a:r>
          </a:p>
        </p:txBody>
      </p:sp>
    </p:spTree>
    <p:extLst>
      <p:ext uri="{BB962C8B-B14F-4D97-AF65-F5344CB8AC3E}">
        <p14:creationId xmlns:p14="http://schemas.microsoft.com/office/powerpoint/2010/main" val="236865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62288" cy="1143000"/>
          </a:xfrm>
          <a:solidFill>
            <a:schemeClr val="accent1"/>
          </a:solidFill>
        </p:spPr>
        <p:txBody>
          <a:bodyPr>
            <a:normAutofit/>
          </a:bodyPr>
          <a:lstStyle/>
          <a:p>
            <a:pPr marL="450850" algn="l"/>
            <a:r>
              <a:rPr lang="en-US" sz="2400" b="1" dirty="0">
                <a:solidFill>
                  <a:srgbClr val="FFFFFF"/>
                </a:solidFill>
                <a:latin typeface="Candara"/>
                <a:cs typeface="Candara"/>
              </a:rPr>
              <a:t>Team officials </a:t>
            </a:r>
            <a:br>
              <a:rPr lang="en-US" sz="2400" b="1" dirty="0">
                <a:solidFill>
                  <a:srgbClr val="FFFFFF"/>
                </a:solidFill>
                <a:latin typeface="Candara"/>
                <a:cs typeface="Candara"/>
              </a:rPr>
            </a:br>
            <a:r>
              <a:rPr lang="en-US" sz="2400" b="1" dirty="0">
                <a:solidFill>
                  <a:srgbClr val="FFFFFF"/>
                </a:solidFill>
                <a:latin typeface="Candara"/>
                <a:cs typeface="Candara"/>
              </a:rPr>
              <a:t>Laws 5 &amp; 12 </a:t>
            </a:r>
          </a:p>
        </p:txBody>
      </p:sp>
      <p:pic>
        <p:nvPicPr>
          <p:cNvPr id="5" name="Picture 4" descr="MWFRA_Logo.pdf"/>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914106" y="-124489"/>
            <a:ext cx="1248182" cy="1316952"/>
          </a:xfrm>
          <a:prstGeom prst="rect">
            <a:avLst/>
          </a:prstGeom>
        </p:spPr>
      </p:pic>
      <p:sp>
        <p:nvSpPr>
          <p:cNvPr id="7" name="TextBox 6"/>
          <p:cNvSpPr txBox="1"/>
          <p:nvPr/>
        </p:nvSpPr>
        <p:spPr>
          <a:xfrm>
            <a:off x="0" y="1143000"/>
            <a:ext cx="9162288" cy="400110"/>
          </a:xfrm>
          <a:prstGeom prst="rect">
            <a:avLst/>
          </a:prstGeom>
          <a:solidFill>
            <a:schemeClr val="tx1"/>
          </a:solidFill>
        </p:spPr>
        <p:txBody>
          <a:bodyPr wrap="square" rtlCol="0">
            <a:spAutoFit/>
          </a:bodyPr>
          <a:lstStyle/>
          <a:p>
            <a:pPr marL="450850"/>
            <a:r>
              <a:rPr lang="en-US" sz="2000" b="1" dirty="0">
                <a:solidFill>
                  <a:srgbClr val="FFFFFF"/>
                </a:solidFill>
                <a:latin typeface="Candara"/>
                <a:cs typeface="Candara"/>
              </a:rPr>
              <a:t>Changes</a:t>
            </a:r>
          </a:p>
        </p:txBody>
      </p:sp>
      <p:sp>
        <p:nvSpPr>
          <p:cNvPr id="3" name="TextBox 2"/>
          <p:cNvSpPr txBox="1"/>
          <p:nvPr/>
        </p:nvSpPr>
        <p:spPr>
          <a:xfrm>
            <a:off x="0" y="1543110"/>
            <a:ext cx="9162288" cy="923330"/>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A team official guilty of misconduct will be shown a YC (caution) or RC (sending off); if the offender cannot be identified, the senior coach who is in the technical area at the time will receive the YC/RC </a:t>
            </a:r>
          </a:p>
        </p:txBody>
      </p:sp>
      <p:sp>
        <p:nvSpPr>
          <p:cNvPr id="8" name="TextBox 7"/>
          <p:cNvSpPr txBox="1"/>
          <p:nvPr/>
        </p:nvSpPr>
        <p:spPr>
          <a:xfrm>
            <a:off x="-4920" y="2466440"/>
            <a:ext cx="9162288" cy="400110"/>
          </a:xfrm>
          <a:prstGeom prst="rect">
            <a:avLst/>
          </a:prstGeom>
          <a:solidFill>
            <a:schemeClr val="bg1">
              <a:lumMod val="50000"/>
            </a:schemeClr>
          </a:solidFill>
        </p:spPr>
        <p:txBody>
          <a:bodyPr wrap="square" rtlCol="0">
            <a:spAutoFit/>
          </a:bodyPr>
          <a:lstStyle/>
          <a:p>
            <a:pPr marL="450850"/>
            <a:r>
              <a:rPr lang="en-US" sz="2000" b="1" dirty="0">
                <a:solidFill>
                  <a:srgbClr val="FFFFFF"/>
                </a:solidFill>
                <a:latin typeface="Candara"/>
                <a:cs typeface="Candara"/>
              </a:rPr>
              <a:t>Explanation</a:t>
            </a:r>
          </a:p>
        </p:txBody>
      </p:sp>
      <p:sp>
        <p:nvSpPr>
          <p:cNvPr id="9" name="TextBox 8"/>
          <p:cNvSpPr txBox="1"/>
          <p:nvPr/>
        </p:nvSpPr>
        <p:spPr>
          <a:xfrm>
            <a:off x="-4920" y="2866550"/>
            <a:ext cx="9162288" cy="369332"/>
          </a:xfrm>
          <a:prstGeom prst="rect">
            <a:avLst/>
          </a:prstGeom>
          <a:noFill/>
        </p:spPr>
        <p:txBody>
          <a:bodyPr wrap="square" rtlCol="0">
            <a:spAutoFit/>
          </a:bodyPr>
          <a:lstStyle/>
          <a:p>
            <a:pPr marL="450850">
              <a:buFont typeface="Wingdings" charset="2"/>
              <a:buChar char="§"/>
            </a:pPr>
            <a:r>
              <a:rPr lang="en-US" dirty="0">
                <a:latin typeface="Candara"/>
                <a:cs typeface="Candara"/>
              </a:rPr>
              <a:t>Team officials can now be shown a Yellow Card or Red Card</a:t>
            </a:r>
          </a:p>
        </p:txBody>
      </p:sp>
      <p:sp>
        <p:nvSpPr>
          <p:cNvPr id="10" name="Footer Placeholder 3">
            <a:extLst>
              <a:ext uri="{FF2B5EF4-FFF2-40B4-BE49-F238E27FC236}">
                <a16:creationId xmlns:a16="http://schemas.microsoft.com/office/drawing/2014/main" id="{01AD6661-5464-E34F-81BD-0EDD680F70D1}"/>
              </a:ext>
            </a:extLst>
          </p:cNvPr>
          <p:cNvSpPr>
            <a:spLocks noGrp="1"/>
          </p:cNvSpPr>
          <p:nvPr>
            <p:ph type="ftr" sz="quarter" idx="11"/>
          </p:nvPr>
        </p:nvSpPr>
        <p:spPr>
          <a:xfrm>
            <a:off x="6248400" y="6492875"/>
            <a:ext cx="2895600" cy="365125"/>
          </a:xfrm>
        </p:spPr>
        <p:txBody>
          <a:bodyPr/>
          <a:lstStyle/>
          <a:p>
            <a:r>
              <a:rPr lang="en-US" dirty="0">
                <a:solidFill>
                  <a:schemeClr val="bg1"/>
                </a:solidFill>
              </a:rPr>
              <a:t>Source: IFAB Laws of the Game</a:t>
            </a:r>
          </a:p>
        </p:txBody>
      </p:sp>
    </p:spTree>
    <p:extLst>
      <p:ext uri="{BB962C8B-B14F-4D97-AF65-F5344CB8AC3E}">
        <p14:creationId xmlns:p14="http://schemas.microsoft.com/office/powerpoint/2010/main" val="166549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79737" y="1597527"/>
            <a:ext cx="3662947" cy="3662947"/>
          </a:xfrm>
          <a:prstGeom prst="rect">
            <a:avLst/>
          </a:prstGeom>
        </p:spPr>
      </p:pic>
      <p:sp>
        <p:nvSpPr>
          <p:cNvPr id="5" name="TextBox 4"/>
          <p:cNvSpPr txBox="1"/>
          <p:nvPr/>
        </p:nvSpPr>
        <p:spPr>
          <a:xfrm>
            <a:off x="982732" y="2690336"/>
            <a:ext cx="3863474" cy="1477328"/>
          </a:xfrm>
          <a:prstGeom prst="rect">
            <a:avLst/>
          </a:prstGeom>
          <a:noFill/>
        </p:spPr>
        <p:txBody>
          <a:bodyPr wrap="square" rtlCol="0">
            <a:spAutoFit/>
          </a:bodyPr>
          <a:lstStyle/>
          <a:p>
            <a:r>
              <a:rPr lang="en-US" dirty="0">
                <a:latin typeface="Candara"/>
                <a:cs typeface="Candara"/>
              </a:rPr>
              <a:t>For Laws of the Game enquiries or interpretations please contact:</a:t>
            </a:r>
          </a:p>
          <a:p>
            <a:r>
              <a:rPr lang="en-US" dirty="0">
                <a:latin typeface="Candara"/>
                <a:cs typeface="Candara"/>
              </a:rPr>
              <a:t>Hayden Smith </a:t>
            </a:r>
            <a:r>
              <a:rPr lang="mr-IN" dirty="0">
                <a:latin typeface="Candara"/>
                <a:cs typeface="Candara"/>
              </a:rPr>
              <a:t>–</a:t>
            </a:r>
            <a:r>
              <a:rPr lang="en-US" dirty="0">
                <a:latin typeface="Candara"/>
                <a:cs typeface="Candara"/>
              </a:rPr>
              <a:t> Branch Coach </a:t>
            </a:r>
          </a:p>
          <a:p>
            <a:r>
              <a:rPr lang="en-US" dirty="0">
                <a:latin typeface="Candara"/>
                <a:cs typeface="Candara"/>
                <a:hlinkClick r:id="rId3"/>
              </a:rPr>
              <a:t>branchcoach@mwfra.org.au</a:t>
            </a:r>
            <a:endParaRPr lang="en-US" dirty="0">
              <a:latin typeface="Candara"/>
              <a:cs typeface="Candara"/>
            </a:endParaRPr>
          </a:p>
          <a:p>
            <a:r>
              <a:rPr lang="en-US" dirty="0">
                <a:latin typeface="Candara"/>
                <a:cs typeface="Candara"/>
              </a:rPr>
              <a:t>0406 533 147</a:t>
            </a:r>
          </a:p>
        </p:txBody>
      </p:sp>
      <p:pic>
        <p:nvPicPr>
          <p:cNvPr id="7" name="Picture 6" descr="MWFRA_Logo.pdf">
            <a:extLst>
              <a:ext uri="{FF2B5EF4-FFF2-40B4-BE49-F238E27FC236}">
                <a16:creationId xmlns:a16="http://schemas.microsoft.com/office/drawing/2014/main" id="{0F73147C-4F77-9F48-9D0D-73D3E1811C4E}"/>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0"/>
            <a:ext cx="1248182" cy="1316952"/>
          </a:xfrm>
          <a:prstGeom prst="rect">
            <a:avLst/>
          </a:prstGeom>
        </p:spPr>
      </p:pic>
    </p:spTree>
    <p:extLst>
      <p:ext uri="{BB962C8B-B14F-4D97-AF65-F5344CB8AC3E}">
        <p14:creationId xmlns:p14="http://schemas.microsoft.com/office/powerpoint/2010/main" val="166790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2288" cy="1143000"/>
          </a:xfrm>
          <a:solidFill>
            <a:schemeClr val="accent1"/>
          </a:solidFill>
        </p:spPr>
        <p:txBody>
          <a:bodyPr/>
          <a:lstStyle/>
          <a:p>
            <a:pPr indent="450850" algn="l"/>
            <a:r>
              <a:rPr lang="en-US" b="1" dirty="0">
                <a:solidFill>
                  <a:srgbClr val="FFFFFF"/>
                </a:solidFill>
                <a:latin typeface="Candara"/>
                <a:cs typeface="Candara"/>
              </a:rPr>
              <a:t>Summary of Law Changes</a:t>
            </a:r>
          </a:p>
        </p:txBody>
      </p:sp>
      <p:sp>
        <p:nvSpPr>
          <p:cNvPr id="3" name="Content Placeholder 2"/>
          <p:cNvSpPr>
            <a:spLocks noGrp="1"/>
          </p:cNvSpPr>
          <p:nvPr>
            <p:ph idx="1"/>
          </p:nvPr>
        </p:nvSpPr>
        <p:spPr>
          <a:xfrm>
            <a:off x="0" y="1179095"/>
            <a:ext cx="8229600" cy="4525963"/>
          </a:xfrm>
        </p:spPr>
        <p:txBody>
          <a:bodyPr>
            <a:normAutofit lnSpcReduction="10000"/>
          </a:bodyPr>
          <a:lstStyle/>
          <a:p>
            <a:pPr marL="793750">
              <a:buFont typeface="Wingdings" charset="2"/>
              <a:buChar char="§"/>
            </a:pPr>
            <a:r>
              <a:rPr lang="en-US" sz="2000" dirty="0">
                <a:latin typeface="Candara"/>
                <a:cs typeface="Candara"/>
              </a:rPr>
              <a:t>The introduction of yellow and red cards for misconduct by team officials</a:t>
            </a:r>
          </a:p>
          <a:p>
            <a:pPr marL="793750">
              <a:buFont typeface="Wingdings" charset="2"/>
              <a:buChar char="§"/>
            </a:pPr>
            <a:r>
              <a:rPr lang="en-US" sz="2000" dirty="0">
                <a:latin typeface="Candara"/>
                <a:cs typeface="Candara"/>
              </a:rPr>
              <a:t>A player being substituted leaving the field at the nearest point on the boundary line		</a:t>
            </a:r>
          </a:p>
          <a:p>
            <a:pPr marL="793750">
              <a:buFont typeface="Wingdings" charset="2"/>
              <a:buChar char="§"/>
            </a:pPr>
            <a:r>
              <a:rPr lang="en-US" sz="2000" dirty="0">
                <a:latin typeface="Candara"/>
                <a:cs typeface="Candara"/>
              </a:rPr>
              <a:t>At a goal kick and a free kick for the defending team in their own penalty area, the ball is in play as soon the kick is taken (it can be played before it leaves the penalty area)</a:t>
            </a:r>
          </a:p>
          <a:p>
            <a:pPr marL="0" indent="0">
              <a:buNone/>
            </a:pPr>
            <a:endParaRPr lang="en-US" sz="2000" dirty="0">
              <a:latin typeface="Candara"/>
              <a:cs typeface="Candara"/>
            </a:endParaRPr>
          </a:p>
          <a:p>
            <a:pPr marL="450850" indent="0">
              <a:buNone/>
            </a:pPr>
            <a:r>
              <a:rPr lang="en-US" sz="2000" dirty="0">
                <a:latin typeface="Candara"/>
                <a:cs typeface="Candara"/>
              </a:rPr>
              <a:t>Other changes include: clearer wording for ‘handball’, attacking team players must be at least 1m away from a defensive ‘wall’, the goalkeeper only has to have one foot on the goal line at a penalty kick, and a new dropped ball procedure (including a dropped ball being awarded if the ball hits a match official and goes into the goal, team possession changes or a promising attack starts).</a:t>
            </a:r>
            <a:r>
              <a:rPr lang="en-US" sz="2000" dirty="0"/>
              <a:t>			</a:t>
            </a:r>
          </a:p>
        </p:txBody>
      </p:sp>
      <p:sp>
        <p:nvSpPr>
          <p:cNvPr id="4" name="Footer Placeholder 3"/>
          <p:cNvSpPr>
            <a:spLocks noGrp="1"/>
          </p:cNvSpPr>
          <p:nvPr>
            <p:ph type="ftr" sz="quarter" idx="11"/>
          </p:nvPr>
        </p:nvSpPr>
        <p:spPr>
          <a:xfrm>
            <a:off x="6248400" y="6492875"/>
            <a:ext cx="2895600" cy="365125"/>
          </a:xfrm>
        </p:spPr>
        <p:txBody>
          <a:bodyPr/>
          <a:lstStyle/>
          <a:p>
            <a:r>
              <a:rPr lang="en-US" dirty="0">
                <a:solidFill>
                  <a:schemeClr val="bg1"/>
                </a:solidFill>
              </a:rPr>
              <a:t>Source: IFAB Laws of the Game</a:t>
            </a:r>
          </a:p>
        </p:txBody>
      </p:sp>
      <p:pic>
        <p:nvPicPr>
          <p:cNvPr id="5" name="Picture 4" descr="MWFRA_Logo.pdf"/>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914106" y="-124489"/>
            <a:ext cx="1248182" cy="1316952"/>
          </a:xfrm>
          <a:prstGeom prst="rect">
            <a:avLst/>
          </a:prstGeom>
        </p:spPr>
      </p:pic>
    </p:spTree>
    <p:extLst>
      <p:ext uri="{BB962C8B-B14F-4D97-AF65-F5344CB8AC3E}">
        <p14:creationId xmlns:p14="http://schemas.microsoft.com/office/powerpoint/2010/main" val="388763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62288" cy="1143000"/>
          </a:xfrm>
          <a:solidFill>
            <a:schemeClr val="accent1"/>
          </a:solidFill>
        </p:spPr>
        <p:txBody>
          <a:bodyPr>
            <a:normAutofit/>
          </a:bodyPr>
          <a:lstStyle/>
          <a:p>
            <a:pPr marL="450850" algn="l"/>
            <a:r>
              <a:rPr lang="en-US" sz="2400" b="1" dirty="0">
                <a:solidFill>
                  <a:schemeClr val="bg1"/>
                </a:solidFill>
                <a:latin typeface="Candara"/>
                <a:cs typeface="Candara"/>
              </a:rPr>
              <a:t>Dropped ball</a:t>
            </a:r>
            <a:br>
              <a:rPr lang="en-US" sz="2400" b="1" dirty="0">
                <a:solidFill>
                  <a:schemeClr val="bg1"/>
                </a:solidFill>
                <a:latin typeface="Candara"/>
                <a:cs typeface="Candara"/>
              </a:rPr>
            </a:br>
            <a:r>
              <a:rPr lang="en-US" sz="2400" b="1" dirty="0">
                <a:solidFill>
                  <a:schemeClr val="bg1"/>
                </a:solidFill>
                <a:latin typeface="Candara"/>
                <a:cs typeface="Candara"/>
              </a:rPr>
              <a:t>Laws 8 &amp; 9</a:t>
            </a:r>
          </a:p>
        </p:txBody>
      </p:sp>
      <p:pic>
        <p:nvPicPr>
          <p:cNvPr id="4" name="Picture 3" descr="MWFRA_Logo.pdf"/>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914106" y="-124489"/>
            <a:ext cx="1248182" cy="1316952"/>
          </a:xfrm>
          <a:prstGeom prst="rect">
            <a:avLst/>
          </a:prstGeom>
        </p:spPr>
      </p:pic>
      <p:sp>
        <p:nvSpPr>
          <p:cNvPr id="3" name="TextBox 2"/>
          <p:cNvSpPr txBox="1"/>
          <p:nvPr/>
        </p:nvSpPr>
        <p:spPr>
          <a:xfrm>
            <a:off x="0" y="1143000"/>
            <a:ext cx="9162288" cy="400110"/>
          </a:xfrm>
          <a:prstGeom prst="rect">
            <a:avLst/>
          </a:prstGeom>
          <a:solidFill>
            <a:schemeClr val="tx1"/>
          </a:solidFill>
        </p:spPr>
        <p:txBody>
          <a:bodyPr wrap="square" rtlCol="0">
            <a:spAutoFit/>
          </a:bodyPr>
          <a:lstStyle/>
          <a:p>
            <a:pPr indent="450850"/>
            <a:r>
              <a:rPr lang="en-US" sz="2000" b="1" dirty="0">
                <a:solidFill>
                  <a:srgbClr val="FFFFFF"/>
                </a:solidFill>
                <a:latin typeface="Candara"/>
                <a:cs typeface="Candara"/>
              </a:rPr>
              <a:t>Changes</a:t>
            </a:r>
          </a:p>
        </p:txBody>
      </p:sp>
      <p:sp>
        <p:nvSpPr>
          <p:cNvPr id="5" name="TextBox 4"/>
          <p:cNvSpPr txBox="1"/>
          <p:nvPr/>
        </p:nvSpPr>
        <p:spPr>
          <a:xfrm>
            <a:off x="0" y="1543110"/>
            <a:ext cx="9162288" cy="1754327"/>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If play is stopped inside the penalty area, the ball will be dropped for the goalkeeper</a:t>
            </a:r>
          </a:p>
          <a:p>
            <a:pPr marL="736600" indent="-285750">
              <a:buFont typeface="Wingdings" charset="2"/>
              <a:buChar char="§"/>
            </a:pPr>
            <a:r>
              <a:rPr lang="en-US" dirty="0">
                <a:latin typeface="Candara"/>
                <a:cs typeface="Candara"/>
              </a:rPr>
              <a:t>If play is stopped outside the penalty area, the ball will be dropped for one player of the team that last touched the ball at the point of the last touch</a:t>
            </a:r>
          </a:p>
          <a:p>
            <a:pPr marL="736600" indent="-285750">
              <a:buFont typeface="Wingdings" charset="2"/>
              <a:buChar char="§"/>
            </a:pPr>
            <a:r>
              <a:rPr lang="en-US" dirty="0">
                <a:latin typeface="Candara"/>
                <a:cs typeface="Candara"/>
              </a:rPr>
              <a:t>In all cases, all the other players (of both teams) must be at least 4m away</a:t>
            </a:r>
          </a:p>
          <a:p>
            <a:pPr marL="736600" indent="-285750">
              <a:buFont typeface="Wingdings" charset="2"/>
              <a:buChar char="§"/>
            </a:pPr>
            <a:r>
              <a:rPr lang="en-US" dirty="0">
                <a:latin typeface="Candara"/>
                <a:cs typeface="Candara"/>
              </a:rPr>
              <a:t>If the ball touches the referee (or another match official) and goes into the goal, team possession changes or a promising attack starts, a dropped ball is awarded </a:t>
            </a:r>
          </a:p>
        </p:txBody>
      </p:sp>
      <p:sp>
        <p:nvSpPr>
          <p:cNvPr id="6" name="TextBox 5"/>
          <p:cNvSpPr txBox="1"/>
          <p:nvPr/>
        </p:nvSpPr>
        <p:spPr>
          <a:xfrm>
            <a:off x="0" y="3297437"/>
            <a:ext cx="9162288" cy="400110"/>
          </a:xfrm>
          <a:prstGeom prst="rect">
            <a:avLst/>
          </a:prstGeom>
          <a:solidFill>
            <a:schemeClr val="bg1">
              <a:lumMod val="50000"/>
            </a:schemeClr>
          </a:solidFill>
        </p:spPr>
        <p:txBody>
          <a:bodyPr wrap="square" rtlCol="0">
            <a:spAutoFit/>
          </a:bodyPr>
          <a:lstStyle/>
          <a:p>
            <a:pPr indent="450850"/>
            <a:r>
              <a:rPr lang="en-US" sz="2000" b="1" dirty="0">
                <a:solidFill>
                  <a:srgbClr val="FFFFFF"/>
                </a:solidFill>
                <a:latin typeface="Candara"/>
                <a:cs typeface="Candara"/>
              </a:rPr>
              <a:t>Explanation</a:t>
            </a:r>
          </a:p>
        </p:txBody>
      </p:sp>
      <p:sp>
        <p:nvSpPr>
          <p:cNvPr id="8" name="TextBox 7"/>
          <p:cNvSpPr txBox="1"/>
          <p:nvPr/>
        </p:nvSpPr>
        <p:spPr>
          <a:xfrm>
            <a:off x="0" y="3666769"/>
            <a:ext cx="9162288" cy="1477328"/>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No more contested drop ball, instead the ball will given to the team last in possession, unless the ball is inside the penalty area where it will be given to the goalkeeper</a:t>
            </a:r>
          </a:p>
          <a:p>
            <a:pPr marL="736600" indent="-285750">
              <a:buFont typeface="Wingdings" charset="2"/>
              <a:buChar char="§"/>
            </a:pPr>
            <a:r>
              <a:rPr lang="en-US" dirty="0">
                <a:latin typeface="Candara"/>
                <a:cs typeface="Candara"/>
              </a:rPr>
              <a:t>If the ball hits the referee and an advantage is gained it will now be a drop ball</a:t>
            </a:r>
          </a:p>
          <a:p>
            <a:endParaRPr lang="en-US" dirty="0"/>
          </a:p>
        </p:txBody>
      </p:sp>
      <p:sp>
        <p:nvSpPr>
          <p:cNvPr id="9" name="Footer Placeholder 3">
            <a:extLst>
              <a:ext uri="{FF2B5EF4-FFF2-40B4-BE49-F238E27FC236}">
                <a16:creationId xmlns:a16="http://schemas.microsoft.com/office/drawing/2014/main" id="{D08335B5-8494-4949-AD44-60B9EA19747F}"/>
              </a:ext>
            </a:extLst>
          </p:cNvPr>
          <p:cNvSpPr>
            <a:spLocks noGrp="1"/>
          </p:cNvSpPr>
          <p:nvPr>
            <p:ph type="ftr" sz="quarter" idx="11"/>
          </p:nvPr>
        </p:nvSpPr>
        <p:spPr>
          <a:xfrm>
            <a:off x="6248400" y="6492875"/>
            <a:ext cx="2895600" cy="365125"/>
          </a:xfrm>
        </p:spPr>
        <p:txBody>
          <a:bodyPr/>
          <a:lstStyle/>
          <a:p>
            <a:r>
              <a:rPr lang="en-US" dirty="0">
                <a:solidFill>
                  <a:schemeClr val="bg1"/>
                </a:solidFill>
              </a:rPr>
              <a:t>Source: IFAB Laws of the Game</a:t>
            </a:r>
          </a:p>
        </p:txBody>
      </p:sp>
    </p:spTree>
    <p:extLst>
      <p:ext uri="{BB962C8B-B14F-4D97-AF65-F5344CB8AC3E}">
        <p14:creationId xmlns:p14="http://schemas.microsoft.com/office/powerpoint/2010/main" val="403987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62288" cy="1143000"/>
          </a:xfrm>
          <a:solidFill>
            <a:schemeClr val="accent1"/>
          </a:solidFill>
        </p:spPr>
        <p:txBody>
          <a:bodyPr>
            <a:normAutofit/>
          </a:bodyPr>
          <a:lstStyle/>
          <a:p>
            <a:pPr marL="450850" algn="l"/>
            <a:r>
              <a:rPr lang="en-US" sz="2400" b="1" dirty="0">
                <a:solidFill>
                  <a:srgbClr val="FFFFFF"/>
                </a:solidFill>
                <a:latin typeface="Candara"/>
                <a:cs typeface="Candara"/>
              </a:rPr>
              <a:t>Free kicks</a:t>
            </a:r>
            <a:br>
              <a:rPr lang="en-US" sz="2400" b="1" dirty="0">
                <a:solidFill>
                  <a:srgbClr val="FFFFFF"/>
                </a:solidFill>
                <a:latin typeface="Candara"/>
                <a:cs typeface="Candara"/>
              </a:rPr>
            </a:br>
            <a:r>
              <a:rPr lang="en-US" sz="2400" b="1" dirty="0">
                <a:solidFill>
                  <a:srgbClr val="FFFFFF"/>
                </a:solidFill>
                <a:latin typeface="Candara"/>
                <a:cs typeface="Candara"/>
              </a:rPr>
              <a:t>Law 13</a:t>
            </a:r>
          </a:p>
        </p:txBody>
      </p:sp>
      <p:pic>
        <p:nvPicPr>
          <p:cNvPr id="5" name="Picture 4" descr="MWFRA_Logo.pdf"/>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914106" y="-124489"/>
            <a:ext cx="1248182" cy="1316952"/>
          </a:xfrm>
          <a:prstGeom prst="rect">
            <a:avLst/>
          </a:prstGeom>
        </p:spPr>
      </p:pic>
      <p:sp>
        <p:nvSpPr>
          <p:cNvPr id="7" name="TextBox 6"/>
          <p:cNvSpPr txBox="1"/>
          <p:nvPr/>
        </p:nvSpPr>
        <p:spPr>
          <a:xfrm>
            <a:off x="0" y="1143000"/>
            <a:ext cx="9162288" cy="400110"/>
          </a:xfrm>
          <a:prstGeom prst="rect">
            <a:avLst/>
          </a:prstGeom>
          <a:solidFill>
            <a:schemeClr val="tx1"/>
          </a:solidFill>
        </p:spPr>
        <p:txBody>
          <a:bodyPr wrap="square" rtlCol="0">
            <a:spAutoFit/>
          </a:bodyPr>
          <a:lstStyle/>
          <a:p>
            <a:pPr marL="450850"/>
            <a:r>
              <a:rPr lang="en-US" sz="2000" b="1" dirty="0">
                <a:solidFill>
                  <a:srgbClr val="FFFFFF"/>
                </a:solidFill>
                <a:latin typeface="Candara"/>
                <a:cs typeface="Candara"/>
              </a:rPr>
              <a:t>Changes</a:t>
            </a:r>
          </a:p>
        </p:txBody>
      </p:sp>
      <p:sp>
        <p:nvSpPr>
          <p:cNvPr id="3" name="TextBox 2"/>
          <p:cNvSpPr txBox="1"/>
          <p:nvPr/>
        </p:nvSpPr>
        <p:spPr>
          <a:xfrm>
            <a:off x="0" y="1543110"/>
            <a:ext cx="9162288" cy="1754327"/>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When there is a ‘wall’ of three or more defenders, the attackers are not allowed within 1m of the wall; an attacker less than 1m from the ‘wall’ when the kick is taken will be </a:t>
            </a:r>
            <a:r>
              <a:rPr lang="en-US" dirty="0" err="1">
                <a:latin typeface="Candara"/>
                <a:cs typeface="Candara"/>
              </a:rPr>
              <a:t>penalised</a:t>
            </a:r>
            <a:r>
              <a:rPr lang="en-US" dirty="0">
                <a:latin typeface="Candara"/>
                <a:cs typeface="Candara"/>
              </a:rPr>
              <a:t> with an indirect free kick</a:t>
            </a:r>
          </a:p>
          <a:p>
            <a:pPr marL="736600" indent="-285750">
              <a:buFont typeface="Wingdings" charset="2"/>
              <a:buChar char="§"/>
            </a:pPr>
            <a:r>
              <a:rPr lang="en-US" dirty="0">
                <a:latin typeface="Candara"/>
                <a:cs typeface="Candara"/>
              </a:rPr>
              <a:t>When the defending team takes a free kick in their own penalty area, the ball is in play once the kick is taken; it does not have to leave the penalty area before it can be played </a:t>
            </a:r>
          </a:p>
        </p:txBody>
      </p:sp>
      <p:sp>
        <p:nvSpPr>
          <p:cNvPr id="8" name="TextBox 7"/>
          <p:cNvSpPr txBox="1"/>
          <p:nvPr/>
        </p:nvSpPr>
        <p:spPr>
          <a:xfrm>
            <a:off x="-4920" y="3020438"/>
            <a:ext cx="9162288" cy="400110"/>
          </a:xfrm>
          <a:prstGeom prst="rect">
            <a:avLst/>
          </a:prstGeom>
          <a:solidFill>
            <a:schemeClr val="bg1">
              <a:lumMod val="50000"/>
            </a:schemeClr>
          </a:solidFill>
        </p:spPr>
        <p:txBody>
          <a:bodyPr wrap="square" rtlCol="0">
            <a:spAutoFit/>
          </a:bodyPr>
          <a:lstStyle/>
          <a:p>
            <a:pPr indent="450850"/>
            <a:r>
              <a:rPr lang="en-US" sz="2000" b="1" dirty="0">
                <a:solidFill>
                  <a:srgbClr val="FFFFFF"/>
                </a:solidFill>
                <a:latin typeface="Candara"/>
                <a:cs typeface="Candara"/>
              </a:rPr>
              <a:t>Explanation</a:t>
            </a:r>
          </a:p>
        </p:txBody>
      </p:sp>
      <p:sp>
        <p:nvSpPr>
          <p:cNvPr id="9" name="TextBox 8"/>
          <p:cNvSpPr txBox="1"/>
          <p:nvPr/>
        </p:nvSpPr>
        <p:spPr>
          <a:xfrm>
            <a:off x="-4920" y="3420548"/>
            <a:ext cx="9162288" cy="646331"/>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Attackers will no longer be allowed to stand within 1m of a wall of three or more defenders </a:t>
            </a:r>
          </a:p>
        </p:txBody>
      </p:sp>
      <p:sp>
        <p:nvSpPr>
          <p:cNvPr id="10" name="Footer Placeholder 3">
            <a:extLst>
              <a:ext uri="{FF2B5EF4-FFF2-40B4-BE49-F238E27FC236}">
                <a16:creationId xmlns:a16="http://schemas.microsoft.com/office/drawing/2014/main" id="{E78AFAA4-178F-F649-B036-89E15EFC925B}"/>
              </a:ext>
            </a:extLst>
          </p:cNvPr>
          <p:cNvSpPr txBox="1">
            <a:spLocks/>
          </p:cNvSpPr>
          <p:nvPr/>
        </p:nvSpPr>
        <p:spPr>
          <a:xfrm>
            <a:off x="6248400" y="6492875"/>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Source: IFAB Laws of the Game</a:t>
            </a:r>
            <a:endParaRPr lang="en-US" dirty="0">
              <a:solidFill>
                <a:schemeClr val="bg1"/>
              </a:solidFill>
            </a:endParaRPr>
          </a:p>
        </p:txBody>
      </p:sp>
    </p:spTree>
    <p:extLst>
      <p:ext uri="{BB962C8B-B14F-4D97-AF65-F5344CB8AC3E}">
        <p14:creationId xmlns:p14="http://schemas.microsoft.com/office/powerpoint/2010/main" val="1832927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62288" cy="1143000"/>
          </a:xfrm>
          <a:solidFill>
            <a:schemeClr val="accent1"/>
          </a:solidFill>
        </p:spPr>
        <p:txBody>
          <a:bodyPr>
            <a:normAutofit/>
          </a:bodyPr>
          <a:lstStyle/>
          <a:p>
            <a:pPr marL="450850" algn="l"/>
            <a:r>
              <a:rPr lang="en-US" sz="2400" b="1" dirty="0">
                <a:solidFill>
                  <a:srgbClr val="FFFFFF"/>
                </a:solidFill>
                <a:latin typeface="Candara"/>
                <a:cs typeface="Candara"/>
              </a:rPr>
              <a:t>Goal kick</a:t>
            </a:r>
            <a:br>
              <a:rPr lang="en-US" sz="2400" b="1" dirty="0">
                <a:solidFill>
                  <a:srgbClr val="FFFFFF"/>
                </a:solidFill>
                <a:latin typeface="Candara"/>
                <a:cs typeface="Candara"/>
              </a:rPr>
            </a:br>
            <a:r>
              <a:rPr lang="en-US" sz="2400" b="1" dirty="0">
                <a:solidFill>
                  <a:srgbClr val="FFFFFF"/>
                </a:solidFill>
                <a:latin typeface="Candara"/>
                <a:cs typeface="Candara"/>
              </a:rPr>
              <a:t>Law 16</a:t>
            </a:r>
          </a:p>
        </p:txBody>
      </p:sp>
      <p:pic>
        <p:nvPicPr>
          <p:cNvPr id="5" name="Picture 4" descr="MWFRA_Logo.pdf"/>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914106" y="-124489"/>
            <a:ext cx="1248182" cy="1316952"/>
          </a:xfrm>
          <a:prstGeom prst="rect">
            <a:avLst/>
          </a:prstGeom>
        </p:spPr>
      </p:pic>
      <p:sp>
        <p:nvSpPr>
          <p:cNvPr id="7" name="TextBox 6"/>
          <p:cNvSpPr txBox="1"/>
          <p:nvPr/>
        </p:nvSpPr>
        <p:spPr>
          <a:xfrm>
            <a:off x="0" y="1143000"/>
            <a:ext cx="9162288" cy="400110"/>
          </a:xfrm>
          <a:prstGeom prst="rect">
            <a:avLst/>
          </a:prstGeom>
          <a:solidFill>
            <a:schemeClr val="tx1"/>
          </a:solidFill>
        </p:spPr>
        <p:txBody>
          <a:bodyPr wrap="square" rtlCol="0">
            <a:spAutoFit/>
          </a:bodyPr>
          <a:lstStyle/>
          <a:p>
            <a:pPr marL="450850"/>
            <a:r>
              <a:rPr lang="en-US" sz="2000" b="1" dirty="0">
                <a:solidFill>
                  <a:srgbClr val="FFFFFF"/>
                </a:solidFill>
                <a:latin typeface="Candara"/>
                <a:cs typeface="Candara"/>
              </a:rPr>
              <a:t>Changes</a:t>
            </a:r>
          </a:p>
        </p:txBody>
      </p:sp>
      <p:sp>
        <p:nvSpPr>
          <p:cNvPr id="3" name="TextBox 2"/>
          <p:cNvSpPr txBox="1"/>
          <p:nvPr/>
        </p:nvSpPr>
        <p:spPr>
          <a:xfrm>
            <a:off x="0" y="1543110"/>
            <a:ext cx="9162288" cy="646331"/>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The ball is in play once the kick is taken; it can be played before leaving the penalty area</a:t>
            </a:r>
          </a:p>
        </p:txBody>
      </p:sp>
      <p:sp>
        <p:nvSpPr>
          <p:cNvPr id="8" name="TextBox 7"/>
          <p:cNvSpPr txBox="1"/>
          <p:nvPr/>
        </p:nvSpPr>
        <p:spPr>
          <a:xfrm>
            <a:off x="-18288" y="2189441"/>
            <a:ext cx="9162288" cy="400110"/>
          </a:xfrm>
          <a:prstGeom prst="rect">
            <a:avLst/>
          </a:prstGeom>
          <a:solidFill>
            <a:schemeClr val="bg1">
              <a:lumMod val="50000"/>
            </a:schemeClr>
          </a:solidFill>
        </p:spPr>
        <p:txBody>
          <a:bodyPr wrap="square" rtlCol="0">
            <a:spAutoFit/>
          </a:bodyPr>
          <a:lstStyle/>
          <a:p>
            <a:pPr marL="450850"/>
            <a:r>
              <a:rPr lang="en-US" sz="2000" b="1" dirty="0">
                <a:solidFill>
                  <a:srgbClr val="FFFFFF"/>
                </a:solidFill>
                <a:latin typeface="Candara"/>
                <a:cs typeface="Candara"/>
              </a:rPr>
              <a:t>Explanation</a:t>
            </a:r>
          </a:p>
        </p:txBody>
      </p:sp>
      <p:sp>
        <p:nvSpPr>
          <p:cNvPr id="9" name="TextBox 8"/>
          <p:cNvSpPr txBox="1"/>
          <p:nvPr/>
        </p:nvSpPr>
        <p:spPr>
          <a:xfrm>
            <a:off x="-18288" y="2635717"/>
            <a:ext cx="9162288" cy="646331"/>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The ball no longer has to leave the penalty area to be in play. Opponents must still remain outside the penalty area until the ball is in play</a:t>
            </a:r>
          </a:p>
        </p:txBody>
      </p:sp>
      <p:sp>
        <p:nvSpPr>
          <p:cNvPr id="10" name="Footer Placeholder 3">
            <a:extLst>
              <a:ext uri="{FF2B5EF4-FFF2-40B4-BE49-F238E27FC236}">
                <a16:creationId xmlns:a16="http://schemas.microsoft.com/office/drawing/2014/main" id="{2B2FEFC6-31D8-BE4F-8F26-DB36936BE7F4}"/>
              </a:ext>
            </a:extLst>
          </p:cNvPr>
          <p:cNvSpPr txBox="1">
            <a:spLocks/>
          </p:cNvSpPr>
          <p:nvPr/>
        </p:nvSpPr>
        <p:spPr>
          <a:xfrm>
            <a:off x="6248400" y="6492875"/>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Source: IFAB Laws of the Game</a:t>
            </a:r>
            <a:endParaRPr lang="en-US" dirty="0">
              <a:solidFill>
                <a:schemeClr val="bg1"/>
              </a:solidFill>
            </a:endParaRPr>
          </a:p>
        </p:txBody>
      </p:sp>
    </p:spTree>
    <p:extLst>
      <p:ext uri="{BB962C8B-B14F-4D97-AF65-F5344CB8AC3E}">
        <p14:creationId xmlns:p14="http://schemas.microsoft.com/office/powerpoint/2010/main" val="4147345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62288" cy="1143000"/>
          </a:xfrm>
          <a:solidFill>
            <a:schemeClr val="accent1"/>
          </a:solidFill>
        </p:spPr>
        <p:txBody>
          <a:bodyPr>
            <a:normAutofit/>
          </a:bodyPr>
          <a:lstStyle/>
          <a:p>
            <a:pPr marL="450850" algn="l"/>
            <a:r>
              <a:rPr lang="en-US" sz="2400" b="1" dirty="0">
                <a:solidFill>
                  <a:srgbClr val="FFFFFF"/>
                </a:solidFill>
                <a:latin typeface="Candara"/>
                <a:cs typeface="Candara"/>
              </a:rPr>
              <a:t>Handball</a:t>
            </a:r>
            <a:br>
              <a:rPr lang="en-US" sz="2400" b="1" dirty="0">
                <a:solidFill>
                  <a:srgbClr val="FFFFFF"/>
                </a:solidFill>
                <a:latin typeface="Candara"/>
                <a:cs typeface="Candara"/>
              </a:rPr>
            </a:br>
            <a:r>
              <a:rPr lang="en-US" sz="2400" b="1" dirty="0">
                <a:solidFill>
                  <a:srgbClr val="FFFFFF"/>
                </a:solidFill>
                <a:latin typeface="Candara"/>
                <a:cs typeface="Candara"/>
              </a:rPr>
              <a:t>Law 12</a:t>
            </a:r>
          </a:p>
        </p:txBody>
      </p:sp>
      <p:pic>
        <p:nvPicPr>
          <p:cNvPr id="5" name="Picture 4" descr="MWFRA_Logo.pdf"/>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7914106" y="-124489"/>
            <a:ext cx="1248182" cy="1316952"/>
          </a:xfrm>
          <a:prstGeom prst="rect">
            <a:avLst/>
          </a:prstGeom>
        </p:spPr>
      </p:pic>
      <p:sp>
        <p:nvSpPr>
          <p:cNvPr id="7" name="TextBox 6"/>
          <p:cNvSpPr txBox="1"/>
          <p:nvPr/>
        </p:nvSpPr>
        <p:spPr>
          <a:xfrm>
            <a:off x="0" y="1143000"/>
            <a:ext cx="9162288" cy="400110"/>
          </a:xfrm>
          <a:prstGeom prst="rect">
            <a:avLst/>
          </a:prstGeom>
          <a:solidFill>
            <a:schemeClr val="tx1"/>
          </a:solidFill>
        </p:spPr>
        <p:txBody>
          <a:bodyPr wrap="square" rtlCol="0">
            <a:spAutoFit/>
          </a:bodyPr>
          <a:lstStyle/>
          <a:p>
            <a:pPr indent="450850"/>
            <a:r>
              <a:rPr lang="en-US" sz="2000" b="1" dirty="0">
                <a:solidFill>
                  <a:srgbClr val="FFFFFF"/>
                </a:solidFill>
                <a:latin typeface="Candara"/>
                <a:cs typeface="Candara"/>
              </a:rPr>
              <a:t>Changes</a:t>
            </a:r>
          </a:p>
        </p:txBody>
      </p:sp>
      <p:sp>
        <p:nvSpPr>
          <p:cNvPr id="3" name="TextBox 2"/>
          <p:cNvSpPr txBox="1"/>
          <p:nvPr/>
        </p:nvSpPr>
        <p:spPr>
          <a:xfrm>
            <a:off x="0" y="1543110"/>
            <a:ext cx="9162288" cy="2585323"/>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Deliberate handball remains an offence</a:t>
            </a:r>
          </a:p>
          <a:p>
            <a:pPr marL="736600" indent="-285750">
              <a:buFont typeface="Wingdings" charset="2"/>
              <a:buChar char="§"/>
            </a:pPr>
            <a:r>
              <a:rPr lang="en-US" dirty="0">
                <a:latin typeface="Candara"/>
                <a:cs typeface="Candara"/>
              </a:rPr>
              <a:t>The following ‘handball’ situations, even if accidental, will be a free kick:</a:t>
            </a:r>
          </a:p>
          <a:p>
            <a:pPr marL="1193800" lvl="2" indent="-285750">
              <a:buFont typeface="Wingdings" charset="2"/>
              <a:buChar char="§"/>
            </a:pPr>
            <a:r>
              <a:rPr lang="en-US" dirty="0">
                <a:latin typeface="Candara"/>
                <a:cs typeface="Candara"/>
              </a:rPr>
              <a:t>the ball goes into the goal after touching an attacking player’s hand/arm</a:t>
            </a:r>
          </a:p>
          <a:p>
            <a:pPr marL="1193800" lvl="2" indent="-285750">
              <a:buFont typeface="Wingdings" charset="2"/>
              <a:buChar char="§"/>
            </a:pPr>
            <a:r>
              <a:rPr lang="en-US" dirty="0">
                <a:latin typeface="Candara"/>
                <a:cs typeface="Candara"/>
              </a:rPr>
              <a:t>a player gains control/possession of the ball after it has touches their hand/arm and then scores, or creates a </a:t>
            </a:r>
            <a:r>
              <a:rPr lang="en-US" u="sng" dirty="0">
                <a:latin typeface="Candara"/>
                <a:cs typeface="Candara"/>
              </a:rPr>
              <a:t>goal-scoring opportunity</a:t>
            </a:r>
          </a:p>
          <a:p>
            <a:pPr marL="1193800" lvl="2" indent="-285750">
              <a:buFont typeface="Wingdings" charset="2"/>
              <a:buChar char="§"/>
            </a:pPr>
            <a:r>
              <a:rPr lang="en-US" dirty="0">
                <a:latin typeface="Candara"/>
                <a:cs typeface="Candara"/>
              </a:rPr>
              <a:t>the ball touches a player’s hand/arm which has made their body unnaturally bigger</a:t>
            </a:r>
          </a:p>
          <a:p>
            <a:pPr marL="1193800" lvl="2" indent="-285750">
              <a:buFont typeface="Wingdings" charset="2"/>
              <a:buChar char="§"/>
            </a:pPr>
            <a:r>
              <a:rPr lang="en-US" dirty="0">
                <a:latin typeface="Candara"/>
                <a:cs typeface="Candara"/>
              </a:rPr>
              <a:t>the ball touches a player’s hand/arm when it is above their shoulder (unless the player has deliberately played the ball which then touches their hand/arm) </a:t>
            </a:r>
          </a:p>
        </p:txBody>
      </p:sp>
      <p:sp>
        <p:nvSpPr>
          <p:cNvPr id="8" name="TextBox 7"/>
          <p:cNvSpPr txBox="1"/>
          <p:nvPr/>
        </p:nvSpPr>
        <p:spPr>
          <a:xfrm>
            <a:off x="-4920" y="4206977"/>
            <a:ext cx="9162288" cy="400110"/>
          </a:xfrm>
          <a:prstGeom prst="rect">
            <a:avLst/>
          </a:prstGeom>
          <a:solidFill>
            <a:schemeClr val="bg1">
              <a:lumMod val="50000"/>
            </a:schemeClr>
          </a:solidFill>
        </p:spPr>
        <p:txBody>
          <a:bodyPr wrap="square" rtlCol="0">
            <a:spAutoFit/>
          </a:bodyPr>
          <a:lstStyle/>
          <a:p>
            <a:pPr indent="450850"/>
            <a:r>
              <a:rPr lang="en-US" sz="2000" b="1" dirty="0">
                <a:solidFill>
                  <a:srgbClr val="FFFFFF"/>
                </a:solidFill>
                <a:latin typeface="Candara"/>
                <a:cs typeface="Candara"/>
              </a:rPr>
              <a:t>Explanation</a:t>
            </a:r>
          </a:p>
        </p:txBody>
      </p:sp>
      <p:sp>
        <p:nvSpPr>
          <p:cNvPr id="9" name="TextBox 8"/>
          <p:cNvSpPr txBox="1"/>
          <p:nvPr/>
        </p:nvSpPr>
        <p:spPr>
          <a:xfrm>
            <a:off x="-4920" y="4660766"/>
            <a:ext cx="9162288" cy="1477328"/>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Provides greater clarity for when non-deliberate handball is an offence:</a:t>
            </a:r>
          </a:p>
          <a:p>
            <a:pPr marL="1193800" lvl="2" indent="-285750">
              <a:buFont typeface="Wingdings" charset="2"/>
              <a:buChar char="§"/>
            </a:pPr>
            <a:r>
              <a:rPr lang="en-US" dirty="0">
                <a:latin typeface="Candara"/>
                <a:cs typeface="Candara"/>
              </a:rPr>
              <a:t>Scoring a goal </a:t>
            </a:r>
          </a:p>
          <a:p>
            <a:pPr marL="1193800" lvl="2" indent="-285750">
              <a:buFont typeface="Wingdings" charset="2"/>
              <a:buChar char="§"/>
            </a:pPr>
            <a:r>
              <a:rPr lang="en-US" dirty="0">
                <a:latin typeface="Candara"/>
                <a:cs typeface="Candara"/>
              </a:rPr>
              <a:t>Creates a </a:t>
            </a:r>
            <a:r>
              <a:rPr lang="en-US" u="sng" dirty="0">
                <a:latin typeface="Candara"/>
                <a:cs typeface="Candara"/>
              </a:rPr>
              <a:t>goal-scoring opportunity</a:t>
            </a:r>
          </a:p>
          <a:p>
            <a:pPr marL="1193800" lvl="2" indent="-285750">
              <a:buFont typeface="Wingdings" charset="2"/>
              <a:buChar char="§"/>
            </a:pPr>
            <a:r>
              <a:rPr lang="en-US" dirty="0">
                <a:latin typeface="Candara"/>
                <a:cs typeface="Candara"/>
              </a:rPr>
              <a:t>If their hand/arm has made their body unnaturally bigger</a:t>
            </a:r>
          </a:p>
          <a:p>
            <a:pPr marL="1193800" lvl="2" indent="-285750">
              <a:buFont typeface="Wingdings" charset="2"/>
              <a:buChar char="§"/>
            </a:pPr>
            <a:r>
              <a:rPr lang="en-US" dirty="0">
                <a:latin typeface="Candara"/>
                <a:cs typeface="Candara"/>
              </a:rPr>
              <a:t>If their hand/arm is above their shoulder </a:t>
            </a:r>
          </a:p>
        </p:txBody>
      </p:sp>
      <p:sp>
        <p:nvSpPr>
          <p:cNvPr id="10" name="Footer Placeholder 3">
            <a:extLst>
              <a:ext uri="{FF2B5EF4-FFF2-40B4-BE49-F238E27FC236}">
                <a16:creationId xmlns:a16="http://schemas.microsoft.com/office/drawing/2014/main" id="{D1EB4E91-E659-364D-9417-968548AB83B5}"/>
              </a:ext>
            </a:extLst>
          </p:cNvPr>
          <p:cNvSpPr>
            <a:spLocks noGrp="1"/>
          </p:cNvSpPr>
          <p:nvPr>
            <p:ph type="ftr" sz="quarter" idx="11"/>
          </p:nvPr>
        </p:nvSpPr>
        <p:spPr>
          <a:xfrm>
            <a:off x="6248400" y="6492875"/>
            <a:ext cx="2895600" cy="365125"/>
          </a:xfrm>
        </p:spPr>
        <p:txBody>
          <a:bodyPr/>
          <a:lstStyle/>
          <a:p>
            <a:r>
              <a:rPr lang="en-US" dirty="0">
                <a:solidFill>
                  <a:schemeClr val="bg1"/>
                </a:solidFill>
              </a:rPr>
              <a:t>Source: IFAB Laws of the Game</a:t>
            </a:r>
          </a:p>
        </p:txBody>
      </p:sp>
    </p:spTree>
    <p:extLst>
      <p:ext uri="{BB962C8B-B14F-4D97-AF65-F5344CB8AC3E}">
        <p14:creationId xmlns:p14="http://schemas.microsoft.com/office/powerpoint/2010/main" val="12021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62288" cy="1143000"/>
          </a:xfrm>
          <a:solidFill>
            <a:schemeClr val="accent1"/>
          </a:solidFill>
        </p:spPr>
        <p:txBody>
          <a:bodyPr>
            <a:normAutofit/>
          </a:bodyPr>
          <a:lstStyle/>
          <a:p>
            <a:pPr marL="450850" algn="l"/>
            <a:r>
              <a:rPr lang="en-US" sz="2400" b="1" dirty="0">
                <a:solidFill>
                  <a:srgbClr val="FFFFFF"/>
                </a:solidFill>
                <a:latin typeface="Candara"/>
                <a:cs typeface="Candara"/>
              </a:rPr>
              <a:t>Goal-Scoring Opportunity</a:t>
            </a:r>
          </a:p>
        </p:txBody>
      </p:sp>
      <p:pic>
        <p:nvPicPr>
          <p:cNvPr id="5" name="Picture 4" descr="MWFRA_Logo.pdf"/>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914106" y="-124489"/>
            <a:ext cx="1248182" cy="1316952"/>
          </a:xfrm>
          <a:prstGeom prst="rect">
            <a:avLst/>
          </a:prstGeom>
        </p:spPr>
      </p:pic>
      <p:sp>
        <p:nvSpPr>
          <p:cNvPr id="7" name="TextBox 6"/>
          <p:cNvSpPr txBox="1"/>
          <p:nvPr/>
        </p:nvSpPr>
        <p:spPr>
          <a:xfrm>
            <a:off x="0" y="1143000"/>
            <a:ext cx="9162288" cy="400110"/>
          </a:xfrm>
          <a:prstGeom prst="rect">
            <a:avLst/>
          </a:prstGeom>
          <a:solidFill>
            <a:schemeClr val="tx1"/>
          </a:solidFill>
        </p:spPr>
        <p:txBody>
          <a:bodyPr wrap="square" rtlCol="0">
            <a:spAutoFit/>
          </a:bodyPr>
          <a:lstStyle/>
          <a:p>
            <a:pPr indent="450850"/>
            <a:r>
              <a:rPr lang="en-US" sz="2000" b="1" dirty="0">
                <a:solidFill>
                  <a:srgbClr val="FFFFFF"/>
                </a:solidFill>
                <a:latin typeface="Candara"/>
                <a:cs typeface="Candara"/>
              </a:rPr>
              <a:t>Definition</a:t>
            </a:r>
          </a:p>
        </p:txBody>
      </p:sp>
      <p:sp>
        <p:nvSpPr>
          <p:cNvPr id="3" name="TextBox 2"/>
          <p:cNvSpPr txBox="1"/>
          <p:nvPr/>
        </p:nvSpPr>
        <p:spPr>
          <a:xfrm>
            <a:off x="0" y="1543110"/>
            <a:ext cx="9162288" cy="3139321"/>
          </a:xfrm>
          <a:prstGeom prst="rect">
            <a:avLst/>
          </a:prstGeom>
          <a:noFill/>
        </p:spPr>
        <p:txBody>
          <a:bodyPr wrap="square" rtlCol="0">
            <a:spAutoFit/>
          </a:bodyPr>
          <a:lstStyle/>
          <a:p>
            <a:pPr marL="450850"/>
            <a:r>
              <a:rPr lang="en-US" dirty="0">
                <a:latin typeface="Candara"/>
                <a:cs typeface="Candara"/>
              </a:rPr>
              <a:t>For there to be a goal-scoring opportunity, the following criteria must be considered:</a:t>
            </a:r>
          </a:p>
          <a:p>
            <a:pPr marL="450850"/>
            <a:endParaRPr lang="en-US" dirty="0">
              <a:latin typeface="Candara"/>
              <a:cs typeface="Candara"/>
            </a:endParaRPr>
          </a:p>
          <a:p>
            <a:pPr marL="1250950" lvl="1" indent="-342900">
              <a:buFont typeface="+mj-lt"/>
              <a:buAutoNum type="arabicPeriod"/>
            </a:pPr>
            <a:r>
              <a:rPr lang="en-US" dirty="0">
                <a:latin typeface="Candara"/>
                <a:cs typeface="Candara"/>
              </a:rPr>
              <a:t>Distance between the player and the goal</a:t>
            </a:r>
          </a:p>
          <a:p>
            <a:pPr marL="1250950" lvl="1" indent="-342900">
              <a:buFont typeface="+mj-lt"/>
              <a:buAutoNum type="arabicPeriod"/>
            </a:pPr>
            <a:r>
              <a:rPr lang="en-US" dirty="0">
                <a:latin typeface="Candara"/>
                <a:cs typeface="Candara"/>
              </a:rPr>
              <a:t>General direction of play</a:t>
            </a:r>
          </a:p>
          <a:p>
            <a:pPr marL="1250950" lvl="1" indent="-342900">
              <a:buFont typeface="+mj-lt"/>
              <a:buAutoNum type="arabicPeriod"/>
            </a:pPr>
            <a:r>
              <a:rPr lang="en-US" dirty="0">
                <a:latin typeface="Candara"/>
                <a:cs typeface="Candara"/>
              </a:rPr>
              <a:t>Likelihood of keeping or gaining control of the ball</a:t>
            </a:r>
          </a:p>
          <a:p>
            <a:pPr marL="1250950" lvl="1" indent="-342900">
              <a:buFont typeface="+mj-lt"/>
              <a:buAutoNum type="arabicPeriod"/>
            </a:pPr>
            <a:r>
              <a:rPr lang="en-US" dirty="0">
                <a:latin typeface="Candara"/>
                <a:cs typeface="Candara"/>
              </a:rPr>
              <a:t>Location and number of defenders (typically referred to as ‘last man’)</a:t>
            </a:r>
          </a:p>
          <a:p>
            <a:pPr marL="1250950" lvl="1" indent="-342900">
              <a:buFont typeface="+mj-lt"/>
              <a:buAutoNum type="arabicPeriod"/>
            </a:pPr>
            <a:endParaRPr lang="en-US" dirty="0">
              <a:latin typeface="Candara"/>
              <a:cs typeface="Candara"/>
            </a:endParaRPr>
          </a:p>
          <a:p>
            <a:pPr marL="450850"/>
            <a:r>
              <a:rPr lang="en-US" dirty="0">
                <a:latin typeface="Candara"/>
                <a:cs typeface="Candara"/>
              </a:rPr>
              <a:t>A goal-scoring opportunity is more likely to eventuate when a player has control of the ball, is very close to (and heading directly towards) goal with few defenders in-between the player and the goal. However, these considerations are broad and should be applied to each event on a case-by-case basis. </a:t>
            </a:r>
          </a:p>
        </p:txBody>
      </p:sp>
      <p:sp>
        <p:nvSpPr>
          <p:cNvPr id="10" name="Footer Placeholder 3">
            <a:extLst>
              <a:ext uri="{FF2B5EF4-FFF2-40B4-BE49-F238E27FC236}">
                <a16:creationId xmlns:a16="http://schemas.microsoft.com/office/drawing/2014/main" id="{80DA7026-3ED1-7B4C-AB00-380A244F87FB}"/>
              </a:ext>
            </a:extLst>
          </p:cNvPr>
          <p:cNvSpPr>
            <a:spLocks noGrp="1"/>
          </p:cNvSpPr>
          <p:nvPr>
            <p:ph type="ftr" sz="quarter" idx="11"/>
          </p:nvPr>
        </p:nvSpPr>
        <p:spPr>
          <a:xfrm>
            <a:off x="6248400" y="6492875"/>
            <a:ext cx="2895600" cy="365125"/>
          </a:xfrm>
        </p:spPr>
        <p:txBody>
          <a:bodyPr/>
          <a:lstStyle/>
          <a:p>
            <a:r>
              <a:rPr lang="en-US" dirty="0">
                <a:solidFill>
                  <a:schemeClr val="bg1"/>
                </a:solidFill>
              </a:rPr>
              <a:t>Source: IFAB Laws of the Game</a:t>
            </a:r>
          </a:p>
        </p:txBody>
      </p:sp>
    </p:spTree>
    <p:extLst>
      <p:ext uri="{BB962C8B-B14F-4D97-AF65-F5344CB8AC3E}">
        <p14:creationId xmlns:p14="http://schemas.microsoft.com/office/powerpoint/2010/main" val="105172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62288" cy="1143000"/>
          </a:xfrm>
          <a:solidFill>
            <a:schemeClr val="accent1"/>
          </a:solidFill>
        </p:spPr>
        <p:txBody>
          <a:bodyPr>
            <a:normAutofit/>
          </a:bodyPr>
          <a:lstStyle/>
          <a:p>
            <a:pPr marL="450850" algn="l"/>
            <a:r>
              <a:rPr lang="en-US" sz="2400" b="1" dirty="0">
                <a:solidFill>
                  <a:srgbClr val="FFFFFF"/>
                </a:solidFill>
                <a:latin typeface="Candara"/>
                <a:cs typeface="Candara"/>
              </a:rPr>
              <a:t>Kick-off</a:t>
            </a:r>
            <a:br>
              <a:rPr lang="en-US" sz="2400" b="1" dirty="0">
                <a:solidFill>
                  <a:srgbClr val="FFFFFF"/>
                </a:solidFill>
                <a:latin typeface="Candara"/>
                <a:cs typeface="Candara"/>
              </a:rPr>
            </a:br>
            <a:r>
              <a:rPr lang="en-US" sz="2400" b="1" dirty="0">
                <a:solidFill>
                  <a:srgbClr val="FFFFFF"/>
                </a:solidFill>
                <a:latin typeface="Candara"/>
                <a:cs typeface="Candara"/>
              </a:rPr>
              <a:t>Law 8</a:t>
            </a:r>
          </a:p>
        </p:txBody>
      </p:sp>
      <p:pic>
        <p:nvPicPr>
          <p:cNvPr id="4" name="Picture 3" descr="MWFRA_Logo.pdf"/>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914106" y="-124489"/>
            <a:ext cx="1248182" cy="1316952"/>
          </a:xfrm>
          <a:prstGeom prst="rect">
            <a:avLst/>
          </a:prstGeom>
        </p:spPr>
      </p:pic>
      <p:sp>
        <p:nvSpPr>
          <p:cNvPr id="7" name="TextBox 6"/>
          <p:cNvSpPr txBox="1"/>
          <p:nvPr/>
        </p:nvSpPr>
        <p:spPr>
          <a:xfrm>
            <a:off x="0" y="1143000"/>
            <a:ext cx="9162288" cy="400110"/>
          </a:xfrm>
          <a:prstGeom prst="rect">
            <a:avLst/>
          </a:prstGeom>
          <a:solidFill>
            <a:schemeClr val="tx1"/>
          </a:solidFill>
        </p:spPr>
        <p:txBody>
          <a:bodyPr wrap="square" rtlCol="0">
            <a:spAutoFit/>
          </a:bodyPr>
          <a:lstStyle/>
          <a:p>
            <a:pPr marL="450850"/>
            <a:r>
              <a:rPr lang="en-US" sz="2000" b="1" dirty="0">
                <a:solidFill>
                  <a:srgbClr val="FFFFFF"/>
                </a:solidFill>
                <a:latin typeface="Candara"/>
                <a:cs typeface="Candara"/>
              </a:rPr>
              <a:t>Changes</a:t>
            </a:r>
          </a:p>
        </p:txBody>
      </p:sp>
      <p:sp>
        <p:nvSpPr>
          <p:cNvPr id="3" name="TextBox 2"/>
          <p:cNvSpPr txBox="1"/>
          <p:nvPr/>
        </p:nvSpPr>
        <p:spPr>
          <a:xfrm>
            <a:off x="0" y="1543110"/>
            <a:ext cx="9162288" cy="646331"/>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The team that wins the toss can now choose to take the kick-off or which goal to attack (previously they only had the choice of which goal to attack) </a:t>
            </a:r>
          </a:p>
        </p:txBody>
      </p:sp>
      <p:sp>
        <p:nvSpPr>
          <p:cNvPr id="8" name="TextBox 7"/>
          <p:cNvSpPr txBox="1"/>
          <p:nvPr/>
        </p:nvSpPr>
        <p:spPr>
          <a:xfrm>
            <a:off x="-4920" y="2189441"/>
            <a:ext cx="9162288" cy="400110"/>
          </a:xfrm>
          <a:prstGeom prst="rect">
            <a:avLst/>
          </a:prstGeom>
          <a:solidFill>
            <a:schemeClr val="bg1">
              <a:lumMod val="50000"/>
            </a:schemeClr>
          </a:solidFill>
        </p:spPr>
        <p:txBody>
          <a:bodyPr wrap="square" rtlCol="0">
            <a:spAutoFit/>
          </a:bodyPr>
          <a:lstStyle/>
          <a:p>
            <a:pPr marL="450850"/>
            <a:r>
              <a:rPr lang="en-US" sz="2000" b="1" dirty="0">
                <a:solidFill>
                  <a:srgbClr val="FFFFFF"/>
                </a:solidFill>
                <a:latin typeface="Candara"/>
                <a:cs typeface="Candara"/>
              </a:rPr>
              <a:t>Explanation</a:t>
            </a:r>
          </a:p>
        </p:txBody>
      </p:sp>
      <p:sp>
        <p:nvSpPr>
          <p:cNvPr id="9" name="TextBox 8"/>
          <p:cNvSpPr txBox="1"/>
          <p:nvPr/>
        </p:nvSpPr>
        <p:spPr>
          <a:xfrm>
            <a:off x="-4920" y="2589551"/>
            <a:ext cx="9162288" cy="646331"/>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Recent Law changes have made the kick-off more dynamic (e.g. a goal can be scored directly from the kick-off) so captains winning the toss often ask to take the kick-off</a:t>
            </a:r>
          </a:p>
        </p:txBody>
      </p:sp>
      <p:sp>
        <p:nvSpPr>
          <p:cNvPr id="10" name="Footer Placeholder 3">
            <a:extLst>
              <a:ext uri="{FF2B5EF4-FFF2-40B4-BE49-F238E27FC236}">
                <a16:creationId xmlns:a16="http://schemas.microsoft.com/office/drawing/2014/main" id="{2A413566-F4CE-6640-92D4-A71791F12B4C}"/>
              </a:ext>
            </a:extLst>
          </p:cNvPr>
          <p:cNvSpPr>
            <a:spLocks noGrp="1"/>
          </p:cNvSpPr>
          <p:nvPr>
            <p:ph type="ftr" sz="quarter" idx="11"/>
          </p:nvPr>
        </p:nvSpPr>
        <p:spPr>
          <a:xfrm>
            <a:off x="6248400" y="6492875"/>
            <a:ext cx="2895600" cy="365125"/>
          </a:xfrm>
        </p:spPr>
        <p:txBody>
          <a:bodyPr/>
          <a:lstStyle/>
          <a:p>
            <a:r>
              <a:rPr lang="en-US" dirty="0">
                <a:solidFill>
                  <a:schemeClr val="bg1"/>
                </a:solidFill>
              </a:rPr>
              <a:t>Source: IFAB Laws of the Game</a:t>
            </a:r>
          </a:p>
        </p:txBody>
      </p:sp>
    </p:spTree>
    <p:extLst>
      <p:ext uri="{BB962C8B-B14F-4D97-AF65-F5344CB8AC3E}">
        <p14:creationId xmlns:p14="http://schemas.microsoft.com/office/powerpoint/2010/main" val="338239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62288" cy="1143000"/>
          </a:xfrm>
          <a:solidFill>
            <a:schemeClr val="accent1"/>
          </a:solidFill>
        </p:spPr>
        <p:txBody>
          <a:bodyPr>
            <a:normAutofit/>
          </a:bodyPr>
          <a:lstStyle/>
          <a:p>
            <a:pPr marL="450850" algn="l"/>
            <a:r>
              <a:rPr lang="en-US" sz="2400" b="1" dirty="0">
                <a:solidFill>
                  <a:srgbClr val="FFFFFF"/>
                </a:solidFill>
                <a:latin typeface="Candara"/>
                <a:cs typeface="Candara"/>
              </a:rPr>
              <a:t>Penalty kick</a:t>
            </a:r>
            <a:br>
              <a:rPr lang="en-US" sz="2400" b="1" dirty="0">
                <a:solidFill>
                  <a:srgbClr val="FFFFFF"/>
                </a:solidFill>
                <a:latin typeface="Candara"/>
                <a:cs typeface="Candara"/>
              </a:rPr>
            </a:br>
            <a:r>
              <a:rPr lang="en-US" sz="2400" b="1" dirty="0">
                <a:solidFill>
                  <a:srgbClr val="FFFFFF"/>
                </a:solidFill>
                <a:latin typeface="Candara"/>
                <a:cs typeface="Candara"/>
              </a:rPr>
              <a:t>Law 14</a:t>
            </a:r>
          </a:p>
        </p:txBody>
      </p:sp>
      <p:pic>
        <p:nvPicPr>
          <p:cNvPr id="6" name="Picture 5" descr="MWFRA_Logo.pdf"/>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914106" y="-124489"/>
            <a:ext cx="1248182" cy="1316952"/>
          </a:xfrm>
          <a:prstGeom prst="rect">
            <a:avLst/>
          </a:prstGeom>
        </p:spPr>
      </p:pic>
      <p:sp>
        <p:nvSpPr>
          <p:cNvPr id="8" name="TextBox 7"/>
          <p:cNvSpPr txBox="1"/>
          <p:nvPr/>
        </p:nvSpPr>
        <p:spPr>
          <a:xfrm>
            <a:off x="0" y="1143000"/>
            <a:ext cx="9162288" cy="400110"/>
          </a:xfrm>
          <a:prstGeom prst="rect">
            <a:avLst/>
          </a:prstGeom>
          <a:solidFill>
            <a:schemeClr val="tx1"/>
          </a:solidFill>
        </p:spPr>
        <p:txBody>
          <a:bodyPr wrap="square" rtlCol="0">
            <a:spAutoFit/>
          </a:bodyPr>
          <a:lstStyle/>
          <a:p>
            <a:pPr marL="450850"/>
            <a:r>
              <a:rPr lang="en-US" sz="2000" b="1" dirty="0">
                <a:solidFill>
                  <a:srgbClr val="FFFFFF"/>
                </a:solidFill>
                <a:latin typeface="Candara"/>
                <a:cs typeface="Candara"/>
              </a:rPr>
              <a:t>Changes</a:t>
            </a:r>
          </a:p>
        </p:txBody>
      </p:sp>
      <p:sp>
        <p:nvSpPr>
          <p:cNvPr id="3" name="TextBox 2"/>
          <p:cNvSpPr txBox="1"/>
          <p:nvPr/>
        </p:nvSpPr>
        <p:spPr>
          <a:xfrm>
            <a:off x="0" y="1543110"/>
            <a:ext cx="9162288" cy="1754327"/>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The team’s penalty taker can have (quick) treatment/assessment and then take the kick</a:t>
            </a:r>
          </a:p>
          <a:p>
            <a:pPr marL="736600" indent="-285750">
              <a:buFont typeface="Wingdings" charset="2"/>
              <a:buChar char="§"/>
            </a:pPr>
            <a:r>
              <a:rPr lang="en-US" dirty="0">
                <a:latin typeface="Candara"/>
                <a:cs typeface="Candara"/>
              </a:rPr>
              <a:t>The goalkeeper must not be touching the goalposts/crossbar/nets; they must not be moving</a:t>
            </a:r>
          </a:p>
          <a:p>
            <a:pPr marL="736600" indent="-285750">
              <a:buFont typeface="Wingdings" charset="2"/>
              <a:buChar char="§"/>
            </a:pPr>
            <a:r>
              <a:rPr lang="en-US" dirty="0">
                <a:latin typeface="Candara"/>
                <a:cs typeface="Candara"/>
              </a:rPr>
              <a:t>The goalkeeper must have at least part of one foot on/in line with the goal line when the kick is taken; cannot stand behind the line </a:t>
            </a:r>
          </a:p>
        </p:txBody>
      </p:sp>
      <p:sp>
        <p:nvSpPr>
          <p:cNvPr id="9" name="TextBox 8"/>
          <p:cNvSpPr txBox="1"/>
          <p:nvPr/>
        </p:nvSpPr>
        <p:spPr>
          <a:xfrm>
            <a:off x="-18288" y="3297437"/>
            <a:ext cx="9162288" cy="400110"/>
          </a:xfrm>
          <a:prstGeom prst="rect">
            <a:avLst/>
          </a:prstGeom>
          <a:solidFill>
            <a:schemeClr val="bg1">
              <a:lumMod val="50000"/>
            </a:schemeClr>
          </a:solidFill>
        </p:spPr>
        <p:txBody>
          <a:bodyPr wrap="square" rtlCol="0">
            <a:spAutoFit/>
          </a:bodyPr>
          <a:lstStyle/>
          <a:p>
            <a:pPr marL="450850"/>
            <a:r>
              <a:rPr lang="en-US" sz="2000" b="1" dirty="0">
                <a:solidFill>
                  <a:srgbClr val="FFFFFF"/>
                </a:solidFill>
                <a:latin typeface="Candara"/>
                <a:cs typeface="Candara"/>
              </a:rPr>
              <a:t>Explanation</a:t>
            </a:r>
          </a:p>
        </p:txBody>
      </p:sp>
      <p:sp>
        <p:nvSpPr>
          <p:cNvPr id="10" name="TextBox 9"/>
          <p:cNvSpPr txBox="1"/>
          <p:nvPr/>
        </p:nvSpPr>
        <p:spPr>
          <a:xfrm>
            <a:off x="-18288" y="3697547"/>
            <a:ext cx="9162288" cy="923330"/>
          </a:xfrm>
          <a:prstGeom prst="rect">
            <a:avLst/>
          </a:prstGeom>
          <a:noFill/>
        </p:spPr>
        <p:txBody>
          <a:bodyPr wrap="square" rtlCol="0">
            <a:spAutoFit/>
          </a:bodyPr>
          <a:lstStyle/>
          <a:p>
            <a:pPr marL="736600" indent="-285750">
              <a:buFont typeface="Wingdings" charset="2"/>
              <a:buChar char="§"/>
            </a:pPr>
            <a:r>
              <a:rPr lang="en-US" dirty="0">
                <a:latin typeface="Candara"/>
                <a:cs typeface="Candara"/>
              </a:rPr>
              <a:t>The penalty kick is not to be taken if the goalkeeper is touching the goalposts, crossbar or net, or if they are moving e.g. the goalkeeper has kicked/shaken them </a:t>
            </a:r>
          </a:p>
          <a:p>
            <a:pPr marL="736600" indent="-285750">
              <a:buFont typeface="Wingdings" charset="2"/>
              <a:buChar char="§"/>
            </a:pPr>
            <a:r>
              <a:rPr lang="en-US" dirty="0">
                <a:latin typeface="Candara"/>
                <a:cs typeface="Candara"/>
              </a:rPr>
              <a:t>Goalkeepers now only need to have one foot on the goal line when the kick is taken</a:t>
            </a:r>
          </a:p>
        </p:txBody>
      </p:sp>
      <p:sp>
        <p:nvSpPr>
          <p:cNvPr id="11" name="Footer Placeholder 3">
            <a:extLst>
              <a:ext uri="{FF2B5EF4-FFF2-40B4-BE49-F238E27FC236}">
                <a16:creationId xmlns:a16="http://schemas.microsoft.com/office/drawing/2014/main" id="{2902AC76-62EE-FB4C-818D-75C727FEEFE5}"/>
              </a:ext>
            </a:extLst>
          </p:cNvPr>
          <p:cNvSpPr>
            <a:spLocks noGrp="1"/>
          </p:cNvSpPr>
          <p:nvPr>
            <p:ph type="ftr" sz="quarter" idx="11"/>
          </p:nvPr>
        </p:nvSpPr>
        <p:spPr>
          <a:xfrm>
            <a:off x="6248400" y="6492875"/>
            <a:ext cx="2895600" cy="365125"/>
          </a:xfrm>
        </p:spPr>
        <p:txBody>
          <a:bodyPr/>
          <a:lstStyle/>
          <a:p>
            <a:r>
              <a:rPr lang="en-US" dirty="0">
                <a:solidFill>
                  <a:schemeClr val="bg1"/>
                </a:solidFill>
              </a:rPr>
              <a:t>Source: IFAB Laws of the Game</a:t>
            </a:r>
          </a:p>
        </p:txBody>
      </p:sp>
    </p:spTree>
    <p:extLst>
      <p:ext uri="{BB962C8B-B14F-4D97-AF65-F5344CB8AC3E}">
        <p14:creationId xmlns:p14="http://schemas.microsoft.com/office/powerpoint/2010/main" val="3095183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2959</TotalTime>
  <Words>1200</Words>
  <Application>Microsoft Macintosh PowerPoint</Application>
  <PresentationFormat>On-screen Show (4:3)</PresentationFormat>
  <Paragraphs>93</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Candara</vt:lpstr>
      <vt:lpstr>Wingdings</vt:lpstr>
      <vt:lpstr>Office Theme</vt:lpstr>
      <vt:lpstr>PowerPoint Presentation</vt:lpstr>
      <vt:lpstr>Summary of Law Changes</vt:lpstr>
      <vt:lpstr>Dropped ball Laws 8 &amp; 9</vt:lpstr>
      <vt:lpstr>Free kicks Law 13</vt:lpstr>
      <vt:lpstr>Goal kick Law 16</vt:lpstr>
      <vt:lpstr>Handball Law 12</vt:lpstr>
      <vt:lpstr>Goal-Scoring Opportunity</vt:lpstr>
      <vt:lpstr>Kick-off Law 8</vt:lpstr>
      <vt:lpstr>Penalty kick Law 14</vt:lpstr>
      <vt:lpstr>Substitutes Law 3</vt:lpstr>
      <vt:lpstr>Team officials  Laws 5 &amp; 12 </vt:lpstr>
      <vt:lpstr>PowerPoint Presentation</vt:lpstr>
    </vt:vector>
  </TitlesOfParts>
  <Company>Domain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Hayden Smith</dc:creator>
  <cp:lastModifiedBy>David Mason</cp:lastModifiedBy>
  <cp:revision>41</cp:revision>
  <dcterms:created xsi:type="dcterms:W3CDTF">2020-01-10T06:20:28Z</dcterms:created>
  <dcterms:modified xsi:type="dcterms:W3CDTF">2020-01-14T01:22:35Z</dcterms:modified>
</cp:coreProperties>
</file>